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sldIdLst>
    <p:sldId id="256" r:id="rId2"/>
    <p:sldId id="259" r:id="rId3"/>
    <p:sldId id="266" r:id="rId4"/>
    <p:sldId id="258" r:id="rId5"/>
    <p:sldId id="260" r:id="rId6"/>
    <p:sldId id="262" r:id="rId7"/>
    <p:sldId id="261" r:id="rId8"/>
    <p:sldId id="263" r:id="rId9"/>
    <p:sldId id="264"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12" d="100"/>
          <a:sy n="112" d="100"/>
        </p:scale>
        <p:origin x="-156" y="8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0D359-1936-44A0-AA65-9AA05BBA0743}" type="datetimeFigureOut">
              <a:rPr lang="ru-RU" smtClean="0"/>
              <a:pPr/>
              <a:t>15.11.2019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4E75B-63CC-45F9-A63A-AD2734CE3B9B}" type="slidenum">
              <a:rPr lang="ru-RU" smtClean="0"/>
              <a:pPr/>
              <a:t>‹#›</a:t>
            </a:fld>
            <a:endParaRPr lang="ru-RU"/>
          </a:p>
        </p:txBody>
      </p:sp>
    </p:spTree>
    <p:extLst>
      <p:ext uri="{BB962C8B-B14F-4D97-AF65-F5344CB8AC3E}">
        <p14:creationId xmlns:p14="http://schemas.microsoft.com/office/powerpoint/2010/main" xmlns="" val="100820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B9554F6-11A0-46EE-8B56-CBC615D32B1E}" type="datetime1">
              <a:rPr lang="ru-RU" smtClean="0"/>
              <a:pPr/>
              <a:t>15.11.2019</a:t>
            </a:fld>
            <a:endParaRPr lang="ru-RU"/>
          </a:p>
        </p:txBody>
      </p:sp>
      <p:sp>
        <p:nvSpPr>
          <p:cNvPr id="5" name="Footer Placeholder 4"/>
          <p:cNvSpPr>
            <a:spLocks noGrp="1"/>
          </p:cNvSpPr>
          <p:nvPr>
            <p:ph type="ftr" sz="quarter" idx="11"/>
          </p:nvPr>
        </p:nvSpPr>
        <p:spPr/>
        <p:txBody>
          <a:bodyPr/>
          <a:lstStyle/>
          <a:p>
            <a:r>
              <a:rPr lang="ru-RU" smtClean="0"/>
              <a:t>Дмитрий Быков</a:t>
            </a:r>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73A0FFD-3E47-49DF-9FD9-2BD7AFFDB605}" type="datetime1">
              <a:rPr lang="ru-RU" smtClean="0"/>
              <a:pPr/>
              <a:t>15.11.2019</a:t>
            </a:fld>
            <a:endParaRPr lang="ru-RU"/>
          </a:p>
        </p:txBody>
      </p:sp>
      <p:sp>
        <p:nvSpPr>
          <p:cNvPr id="5" name="Footer Placeholder 4"/>
          <p:cNvSpPr>
            <a:spLocks noGrp="1"/>
          </p:cNvSpPr>
          <p:nvPr>
            <p:ph type="ftr" sz="quarter" idx="11"/>
          </p:nvPr>
        </p:nvSpPr>
        <p:spPr/>
        <p:txBody>
          <a:bodyPr/>
          <a:lstStyle/>
          <a:p>
            <a:r>
              <a:rPr lang="ru-RU" smtClean="0"/>
              <a:t>Дмитрий Быков</a:t>
            </a:r>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6F5168-24A3-458C-A823-B32862428CAE}" type="datetime1">
              <a:rPr lang="ru-RU" smtClean="0"/>
              <a:pPr/>
              <a:t>15.11.2019</a:t>
            </a:fld>
            <a:endParaRPr lang="ru-RU"/>
          </a:p>
        </p:txBody>
      </p:sp>
      <p:sp>
        <p:nvSpPr>
          <p:cNvPr id="5" name="Footer Placeholder 4"/>
          <p:cNvSpPr>
            <a:spLocks noGrp="1"/>
          </p:cNvSpPr>
          <p:nvPr>
            <p:ph type="ftr" sz="quarter" idx="11"/>
          </p:nvPr>
        </p:nvSpPr>
        <p:spPr/>
        <p:txBody>
          <a:bodyPr/>
          <a:lstStyle/>
          <a:p>
            <a:r>
              <a:rPr lang="ru-RU" smtClean="0"/>
              <a:t>Дмитрий Быков</a:t>
            </a:r>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1295A75-D444-444A-AADB-56F47FA6C05F}" type="datetime1">
              <a:rPr lang="ru-RU" smtClean="0"/>
              <a:pPr/>
              <a:t>15.11.2019</a:t>
            </a:fld>
            <a:endParaRPr lang="ru-RU"/>
          </a:p>
        </p:txBody>
      </p:sp>
      <p:sp>
        <p:nvSpPr>
          <p:cNvPr id="5" name="Footer Placeholder 4"/>
          <p:cNvSpPr>
            <a:spLocks noGrp="1"/>
          </p:cNvSpPr>
          <p:nvPr>
            <p:ph type="ftr" sz="quarter" idx="11"/>
          </p:nvPr>
        </p:nvSpPr>
        <p:spPr/>
        <p:txBody>
          <a:bodyPr/>
          <a:lstStyle/>
          <a:p>
            <a:r>
              <a:rPr lang="ru-RU" smtClean="0"/>
              <a:t>Дмитрий Быков</a:t>
            </a:r>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EC274B-95DF-4EE6-8CFF-32F3A3C22BB7}" type="datetime1">
              <a:rPr lang="ru-RU" smtClean="0"/>
              <a:pPr/>
              <a:t>15.11.2019</a:t>
            </a:fld>
            <a:endParaRPr lang="ru-RU"/>
          </a:p>
        </p:txBody>
      </p:sp>
      <p:sp>
        <p:nvSpPr>
          <p:cNvPr id="5" name="Footer Placeholder 4"/>
          <p:cNvSpPr>
            <a:spLocks noGrp="1"/>
          </p:cNvSpPr>
          <p:nvPr>
            <p:ph type="ftr" sz="quarter" idx="11"/>
          </p:nvPr>
        </p:nvSpPr>
        <p:spPr/>
        <p:txBody>
          <a:bodyPr/>
          <a:lstStyle/>
          <a:p>
            <a:r>
              <a:rPr lang="ru-RU" smtClean="0"/>
              <a:t>Дмитрий Быков</a:t>
            </a:r>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3E1D173-1A65-4EBB-89C8-162AAC2D01F4}" type="datetime1">
              <a:rPr lang="ru-RU" smtClean="0"/>
              <a:pPr/>
              <a:t>15.11.2019</a:t>
            </a:fld>
            <a:endParaRPr lang="ru-RU"/>
          </a:p>
        </p:txBody>
      </p:sp>
      <p:sp>
        <p:nvSpPr>
          <p:cNvPr id="6" name="Footer Placeholder 5"/>
          <p:cNvSpPr>
            <a:spLocks noGrp="1"/>
          </p:cNvSpPr>
          <p:nvPr>
            <p:ph type="ftr" sz="quarter" idx="11"/>
          </p:nvPr>
        </p:nvSpPr>
        <p:spPr/>
        <p:txBody>
          <a:bodyPr/>
          <a:lstStyle/>
          <a:p>
            <a:r>
              <a:rPr lang="ru-RU" smtClean="0"/>
              <a:t>Дмитрий Быков</a:t>
            </a:r>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CE274E-6D78-4BA2-8F36-017DBA83A58E}" type="datetime1">
              <a:rPr lang="ru-RU" smtClean="0"/>
              <a:pPr/>
              <a:t>15.11.2019</a:t>
            </a:fld>
            <a:endParaRPr lang="ru-RU"/>
          </a:p>
        </p:txBody>
      </p:sp>
      <p:sp>
        <p:nvSpPr>
          <p:cNvPr id="8" name="Footer Placeholder 7"/>
          <p:cNvSpPr>
            <a:spLocks noGrp="1"/>
          </p:cNvSpPr>
          <p:nvPr>
            <p:ph type="ftr" sz="quarter" idx="11"/>
          </p:nvPr>
        </p:nvSpPr>
        <p:spPr/>
        <p:txBody>
          <a:bodyPr/>
          <a:lstStyle/>
          <a:p>
            <a:r>
              <a:rPr lang="ru-RU" smtClean="0"/>
              <a:t>Дмитрий Быков</a:t>
            </a:r>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1F27981-3917-485D-A2F0-DE6D7C06921A}" type="datetime1">
              <a:rPr lang="ru-RU" smtClean="0"/>
              <a:pPr/>
              <a:t>15.11.2019</a:t>
            </a:fld>
            <a:endParaRPr lang="ru-RU"/>
          </a:p>
        </p:txBody>
      </p:sp>
      <p:sp>
        <p:nvSpPr>
          <p:cNvPr id="4" name="Footer Placeholder 3"/>
          <p:cNvSpPr>
            <a:spLocks noGrp="1"/>
          </p:cNvSpPr>
          <p:nvPr>
            <p:ph type="ftr" sz="quarter" idx="11"/>
          </p:nvPr>
        </p:nvSpPr>
        <p:spPr/>
        <p:txBody>
          <a:bodyPr/>
          <a:lstStyle/>
          <a:p>
            <a:r>
              <a:rPr lang="ru-RU" smtClean="0"/>
              <a:t>Дмитрий Быков</a:t>
            </a:r>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BBBCF-CF70-4C60-9FAB-83C52D524C1E}" type="datetime1">
              <a:rPr lang="ru-RU" smtClean="0"/>
              <a:pPr/>
              <a:t>15.11.2019</a:t>
            </a:fld>
            <a:endParaRPr lang="ru-RU"/>
          </a:p>
        </p:txBody>
      </p:sp>
      <p:sp>
        <p:nvSpPr>
          <p:cNvPr id="3" name="Footer Placeholder 2"/>
          <p:cNvSpPr>
            <a:spLocks noGrp="1"/>
          </p:cNvSpPr>
          <p:nvPr>
            <p:ph type="ftr" sz="quarter" idx="11"/>
          </p:nvPr>
        </p:nvSpPr>
        <p:spPr/>
        <p:txBody>
          <a:bodyPr/>
          <a:lstStyle/>
          <a:p>
            <a:r>
              <a:rPr lang="ru-RU" smtClean="0"/>
              <a:t>Дмитрий Быков</a:t>
            </a:r>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2302801-8A1A-462A-83C9-80109BAD8A27}" type="datetime1">
              <a:rPr lang="ru-RU" smtClean="0"/>
              <a:pPr/>
              <a:t>15.11.2019</a:t>
            </a:fld>
            <a:endParaRPr lang="ru-RU"/>
          </a:p>
        </p:txBody>
      </p:sp>
      <p:sp>
        <p:nvSpPr>
          <p:cNvPr id="6" name="Footer Placeholder 5"/>
          <p:cNvSpPr>
            <a:spLocks noGrp="1"/>
          </p:cNvSpPr>
          <p:nvPr>
            <p:ph type="ftr" sz="quarter" idx="11"/>
          </p:nvPr>
        </p:nvSpPr>
        <p:spPr/>
        <p:txBody>
          <a:bodyPr/>
          <a:lstStyle/>
          <a:p>
            <a:r>
              <a:rPr lang="ru-RU" smtClean="0"/>
              <a:t>Дмитрий Быков</a:t>
            </a:r>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C45A1F-24ED-4FBB-BA63-F37576CD21A2}" type="datetime1">
              <a:rPr lang="ru-RU" smtClean="0"/>
              <a:pPr/>
              <a:t>15.11.2019</a:t>
            </a:fld>
            <a:endParaRPr lang="ru-RU"/>
          </a:p>
        </p:txBody>
      </p:sp>
      <p:sp>
        <p:nvSpPr>
          <p:cNvPr id="6" name="Footer Placeholder 5"/>
          <p:cNvSpPr>
            <a:spLocks noGrp="1"/>
          </p:cNvSpPr>
          <p:nvPr>
            <p:ph type="ftr" sz="quarter" idx="11"/>
          </p:nvPr>
        </p:nvSpPr>
        <p:spPr/>
        <p:txBody>
          <a:bodyPr/>
          <a:lstStyle/>
          <a:p>
            <a:r>
              <a:rPr lang="ru-RU" smtClean="0"/>
              <a:t>Дмитрий Быков</a:t>
            </a:r>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286B9D0-C281-4466-9C9C-672AF88A8933}" type="datetime1">
              <a:rPr lang="ru-RU" smtClean="0"/>
              <a:pPr/>
              <a:t>15.11.2019</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ru-RU" smtClean="0"/>
              <a:t>Дмитрий Быков</a:t>
            </a:r>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Мы в тоске блестим очками…</a:t>
            </a:r>
            <a:endParaRPr lang="ru-RU" dirty="0"/>
          </a:p>
        </p:txBody>
      </p:sp>
      <p:sp>
        <p:nvSpPr>
          <p:cNvPr id="3" name="Подзаголовок 2"/>
          <p:cNvSpPr>
            <a:spLocks noGrp="1"/>
          </p:cNvSpPr>
          <p:nvPr>
            <p:ph type="subTitle" idx="1"/>
          </p:nvPr>
        </p:nvSpPr>
        <p:spPr/>
        <p:txBody>
          <a:bodyPr/>
          <a:lstStyle/>
          <a:p>
            <a:r>
              <a:rPr lang="ru-RU" dirty="0" smtClean="0"/>
              <a:t>Книги Дмитрия Быкова</a:t>
            </a: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86380" y="3643314"/>
            <a:ext cx="3714776"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967793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1923672" cy="1721296"/>
          </a:xfrm>
        </p:spPr>
        <p:txBody>
          <a:bodyPr/>
          <a:lstStyle/>
          <a:p>
            <a:r>
              <a:rPr lang="ru-RU" sz="1400" b="1" dirty="0" smtClean="0">
                <a:solidFill>
                  <a:schemeClr val="tx1"/>
                </a:solidFill>
              </a:rPr>
              <a:t/>
            </a:r>
            <a:br>
              <a:rPr lang="ru-RU" sz="1400" b="1" dirty="0" smtClean="0">
                <a:solidFill>
                  <a:schemeClr val="tx1"/>
                </a:solidFill>
              </a:rPr>
            </a:br>
            <a:r>
              <a:rPr lang="ru-RU" sz="1400" b="1" dirty="0">
                <a:solidFill>
                  <a:schemeClr val="tx1"/>
                </a:solidFill>
              </a:rPr>
              <a:t/>
            </a:r>
            <a:br>
              <a:rPr lang="ru-RU" sz="1400" b="1" dirty="0">
                <a:solidFill>
                  <a:schemeClr val="tx1"/>
                </a:solidFill>
              </a:rPr>
            </a:br>
            <a:r>
              <a:rPr lang="ru-RU" sz="1400" b="1" dirty="0" smtClean="0">
                <a:solidFill>
                  <a:schemeClr val="tx1"/>
                </a:solidFill>
              </a:rPr>
              <a:t/>
            </a:r>
            <a:br>
              <a:rPr lang="ru-RU" sz="1400" b="1" dirty="0" smtClean="0">
                <a:solidFill>
                  <a:schemeClr val="tx1"/>
                </a:solidFill>
              </a:rPr>
            </a:br>
            <a:r>
              <a:rPr lang="ru-RU" sz="1400" b="1" dirty="0" smtClean="0">
                <a:solidFill>
                  <a:schemeClr val="tx1"/>
                </a:solidFill>
              </a:rPr>
              <a:t>Быков, Дмитрий</a:t>
            </a:r>
            <a:br>
              <a:rPr lang="ru-RU" sz="1400" b="1" dirty="0" smtClean="0">
                <a:solidFill>
                  <a:schemeClr val="tx1"/>
                </a:solidFill>
              </a:rPr>
            </a:br>
            <a:r>
              <a:rPr lang="ru-RU" sz="1400" b="1" dirty="0">
                <a:solidFill>
                  <a:schemeClr val="tx1"/>
                </a:solidFill>
              </a:rPr>
              <a:t> </a:t>
            </a:r>
            <a:r>
              <a:rPr lang="ru-RU" sz="1400" b="1" dirty="0" smtClean="0">
                <a:solidFill>
                  <a:schemeClr val="tx1"/>
                </a:solidFill>
              </a:rPr>
              <a:t>    Сигналы/ Дмитрий Быков, Валерия Жарова.-М.: Эксмо.- 2013, 320 с.- </a:t>
            </a:r>
            <a:r>
              <a:rPr lang="en-US" sz="1400" b="1" dirty="0" smtClean="0">
                <a:solidFill>
                  <a:schemeClr val="tx1"/>
                </a:solidFill>
              </a:rPr>
              <a:t>ISBN </a:t>
            </a:r>
            <a:r>
              <a:rPr lang="ru-RU" sz="1400" b="1" dirty="0" smtClean="0">
                <a:solidFill>
                  <a:schemeClr val="tx1"/>
                </a:solidFill>
              </a:rPr>
              <a:t>978-5-699-68501-1</a:t>
            </a:r>
            <a:r>
              <a:rPr lang="ru-RU" dirty="0" smtClean="0"/>
              <a:t/>
            </a:r>
            <a:br>
              <a:rPr lang="ru-RU" dirty="0" smtClean="0"/>
            </a:br>
            <a:endParaRPr lang="ru-RU"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normAutofit fontScale="85000" lnSpcReduction="20000"/>
          </a:bodyPr>
          <a:lstStyle/>
          <a:p>
            <a:r>
              <a:rPr lang="ru-RU" dirty="0"/>
              <a:t>«История пропавшего в 2012 году и найденного год спустя самолета „Ан-2“, а также таинственные сигналы с него, оказавшиеся обычными помехами, дали мне толчок к сочинению этого романа, и глупо было бы от этого открещиваться. Некоторые из первых читателей заметили, что в „Сигналах“ прослеживается сходство с моим первым романом „Оправдание“. Очень может быть, поскольку герои обеих книг идут не зная куда, чтобы обрести не пойми что. Такой сюжет предоставляет наилучшие возможности для своеобразной инвентаризации страны, которую, кажется, не зазорно проводить раз в 15 лет».</a:t>
            </a:r>
          </a:p>
          <a:p>
            <a:r>
              <a:rPr lang="ru-RU" dirty="0"/>
              <a:t>Дмитрий Быков </a:t>
            </a:r>
          </a:p>
        </p:txBody>
      </p:sp>
      <p:sp>
        <p:nvSpPr>
          <p:cNvPr id="5" name="Нижний колонтитул 4"/>
          <p:cNvSpPr>
            <a:spLocks noGrp="1"/>
          </p:cNvSpPr>
          <p:nvPr>
            <p:ph type="ftr" sz="quarter" idx="11"/>
          </p:nvPr>
        </p:nvSpPr>
        <p:spPr/>
        <p:txBody>
          <a:bodyPr/>
          <a:lstStyle/>
          <a:p>
            <a:r>
              <a:rPr lang="ru-RU" dirty="0"/>
              <a:t>Мне страшно жить и страшно умереть</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95936" y="836712"/>
            <a:ext cx="3457344" cy="5477161"/>
          </a:xfrm>
          <a:prstGeom prst="rect">
            <a:avLst/>
          </a:prstGeom>
          <a:noFill/>
          <a:ln>
            <a:noFill/>
          </a:ln>
          <a:effectLst/>
          <a:scene3d>
            <a:camera prst="isometricOffAxis1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9270379"/>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000" b="1" dirty="0" smtClean="0">
                <a:solidFill>
                  <a:schemeClr val="tx1"/>
                </a:solidFill>
              </a:rPr>
              <a:t>Быков, Дмитрий</a:t>
            </a:r>
            <a:br>
              <a:rPr lang="ru-RU" sz="1000" b="1" dirty="0" smtClean="0">
                <a:solidFill>
                  <a:schemeClr val="tx1"/>
                </a:solidFill>
              </a:rPr>
            </a:br>
            <a:r>
              <a:rPr lang="ru-RU" sz="1000" b="1" dirty="0" smtClean="0">
                <a:solidFill>
                  <a:schemeClr val="tx1"/>
                </a:solidFill>
              </a:rPr>
              <a:t>       Борис </a:t>
            </a:r>
            <a:r>
              <a:rPr lang="ru-RU" sz="1000" b="1" dirty="0">
                <a:solidFill>
                  <a:schemeClr val="tx1"/>
                </a:solidFill>
              </a:rPr>
              <a:t>Пастернак.-М.: Молодая гвардия, 2010 г..- 928 с.-</a:t>
            </a:r>
            <a:br>
              <a:rPr lang="ru-RU" sz="1000" b="1" dirty="0">
                <a:solidFill>
                  <a:schemeClr val="tx1"/>
                </a:solidFill>
              </a:rPr>
            </a:br>
            <a:r>
              <a:rPr lang="ru-RU" sz="1000" b="1" dirty="0">
                <a:solidFill>
                  <a:schemeClr val="tx1"/>
                </a:solidFill>
              </a:rPr>
              <a:t/>
            </a:r>
            <a:br>
              <a:rPr lang="ru-RU" sz="1000" b="1" dirty="0">
                <a:solidFill>
                  <a:schemeClr val="tx1"/>
                </a:solidFill>
              </a:rPr>
            </a:br>
            <a:r>
              <a:rPr lang="ru-RU" sz="1000" b="1" dirty="0">
                <a:solidFill>
                  <a:schemeClr val="tx1"/>
                </a:solidFill>
              </a:rPr>
              <a:t>(Серия: Жизнь замечательных людей</a:t>
            </a:r>
            <a:r>
              <a:rPr lang="ru-RU" sz="1000" dirty="0">
                <a:solidFill>
                  <a:schemeClr val="tx1"/>
                </a:solidFill>
              </a:rPr>
              <a:t>)</a:t>
            </a:r>
          </a:p>
        </p:txBody>
      </p:sp>
      <p:sp>
        <p:nvSpPr>
          <p:cNvPr id="4" name="Текст 3"/>
          <p:cNvSpPr>
            <a:spLocks noGrp="1"/>
          </p:cNvSpPr>
          <p:nvPr>
            <p:ph type="body" sz="half" idx="2"/>
          </p:nvPr>
        </p:nvSpPr>
        <p:spPr/>
        <p:txBody>
          <a:bodyPr>
            <a:normAutofit fontScale="70000" lnSpcReduction="20000"/>
          </a:bodyPr>
          <a:lstStyle/>
          <a:p>
            <a:r>
              <a:rPr lang="ru-RU" dirty="0"/>
              <a:t>Эта книга — о жизни, творчестве — и чудотворстве — одного из крупнейших русских поэтов XX пека Бориса Пастернака; объяснение в любви к герою и миру его поэзии. Автор не прослеживает скрупулезно изо дня в день путь своего героя, он пытается восстановить для себя и читателя внутреннюю жизнь Бориса Пастернака, столь насыщенную и трагедиями, и счастьем.</a:t>
            </a:r>
          </a:p>
          <a:p>
            <a:r>
              <a:rPr lang="ru-RU" dirty="0"/>
              <a:t>Читатель оказывается сопричастным главным событиям жизни Пастернака, социально-историческим катастрофам, которые сопровождали его на всем пути, тем творческим связям и влияниям, явным и сокровенным, без которых немыслимо бытование всякого талантливого человека. В книге дается новая трактовка легендарного романа «Доктор Живаго», сыгравшего столь роковую роль в жизни его создателя.</a:t>
            </a:r>
          </a:p>
          <a:p>
            <a:endParaRPr lang="ru-RU" dirty="0"/>
          </a:p>
        </p:txBody>
      </p:sp>
      <p:pic>
        <p:nvPicPr>
          <p:cNvPr id="3077" name="Picture 5"/>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930231" y="844059"/>
            <a:ext cx="3798137" cy="5474682"/>
          </a:xfrm>
          <a:prstGeom prst="rect">
            <a:avLst/>
          </a:prstGeom>
          <a:noFill/>
          <a:ln>
            <a:noFill/>
          </a:ln>
          <a:effectLst/>
          <a:scene3d>
            <a:camera prst="isometricOffAxis1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r>
              <a:rPr lang="ru-RU" dirty="0" err="1" smtClean="0"/>
              <a:t>намечтал</a:t>
            </a:r>
            <a:r>
              <a:rPr lang="ru-RU" dirty="0" smtClean="0"/>
              <a:t> </a:t>
            </a:r>
            <a:r>
              <a:rPr lang="ru-RU" dirty="0"/>
              <a:t>же себе пастернак</a:t>
            </a:r>
          </a:p>
        </p:txBody>
      </p:sp>
    </p:spTree>
    <p:extLst>
      <p:ext uri="{BB962C8B-B14F-4D97-AF65-F5344CB8AC3E}">
        <p14:creationId xmlns:p14="http://schemas.microsoft.com/office/powerpoint/2010/main" xmlns="" val="2225894058"/>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b="1" dirty="0" smtClean="0">
                <a:solidFill>
                  <a:schemeClr val="tx1"/>
                </a:solidFill>
              </a:rPr>
              <a:t>Быков, Дмитрий</a:t>
            </a:r>
            <a:r>
              <a:rPr lang="ru-RU" sz="1400" dirty="0" smtClean="0">
                <a:solidFill>
                  <a:schemeClr val="tx1"/>
                </a:solidFill>
              </a:rPr>
              <a:t/>
            </a:r>
            <a:br>
              <a:rPr lang="ru-RU" sz="1400" dirty="0" smtClean="0">
                <a:solidFill>
                  <a:schemeClr val="tx1"/>
                </a:solidFill>
              </a:rPr>
            </a:br>
            <a:r>
              <a:rPr lang="ru-RU" sz="1400" dirty="0" smtClean="0">
                <a:solidFill>
                  <a:schemeClr val="tx1"/>
                </a:solidFill>
              </a:rPr>
              <a:t>  </a:t>
            </a:r>
            <a:r>
              <a:rPr lang="ru-RU" sz="1400" dirty="0" smtClean="0"/>
              <a:t> </a:t>
            </a:r>
            <a:r>
              <a:rPr lang="ru-RU" sz="1400" b="1" dirty="0">
                <a:solidFill>
                  <a:schemeClr val="tx1"/>
                </a:solidFill>
              </a:rPr>
              <a:t>Булат Окуджава.- М.: Молодая гвардия.-2009, 784с.-</a:t>
            </a:r>
            <a:br>
              <a:rPr lang="ru-RU" sz="1400" b="1" dirty="0">
                <a:solidFill>
                  <a:schemeClr val="tx1"/>
                </a:solidFill>
              </a:rPr>
            </a:br>
            <a:r>
              <a:rPr lang="ru-RU" sz="1400" b="1" dirty="0">
                <a:solidFill>
                  <a:schemeClr val="tx1"/>
                </a:solidFill>
              </a:rPr>
              <a:t>(Серия «Жизнь замечательных людей»)</a:t>
            </a:r>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normAutofit fontScale="92500" lnSpcReduction="20000"/>
          </a:bodyPr>
          <a:lstStyle/>
          <a:p>
            <a:r>
              <a:rPr lang="ru-RU" dirty="0"/>
              <a:t> автор, известный писатель и публицист Дмитрий Быков, рассматривает личность своего героя на широком фоне отечественной литературы и общественной жизни, видя в нем воплощение феномена русской интеллигенции со всеми ее сильными и слабыми сторонами, достижениями и ошибками. Книга основана на устных и письменных воспоминаниях самого Булата Шалвовича, его близких и друзей, включает в себя обстоятельный анализ многих его произведений, дополнена редкими фотографиями. </a:t>
            </a:r>
          </a:p>
        </p:txBody>
      </p:sp>
      <p:sp>
        <p:nvSpPr>
          <p:cNvPr id="5" name="Нижний колонтитул 4"/>
          <p:cNvSpPr>
            <a:spLocks noGrp="1"/>
          </p:cNvSpPr>
          <p:nvPr>
            <p:ph type="ftr" sz="quarter" idx="11"/>
          </p:nvPr>
        </p:nvSpPr>
        <p:spPr/>
        <p:txBody>
          <a:bodyPr/>
          <a:lstStyle/>
          <a:p>
            <a:r>
              <a:rPr lang="ru-RU" dirty="0" err="1"/>
              <a:t>Намечтал</a:t>
            </a:r>
            <a:r>
              <a:rPr lang="ru-RU" dirty="0"/>
              <a:t> же себе пастернак</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3968" y="1587445"/>
            <a:ext cx="3062833" cy="4704511"/>
          </a:xfrm>
          <a:prstGeom prst="rect">
            <a:avLst/>
          </a:prstGeom>
          <a:noFill/>
          <a:ln>
            <a:noFill/>
          </a:ln>
          <a:effectLst>
            <a:outerShdw dist="35921" dir="2700000" algn="ctr" rotWithShape="0">
              <a:schemeClr val="bg2"/>
            </a:outerShdw>
          </a:effectLst>
          <a:scene3d>
            <a:camera prst="isometricOffAxis1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26767752"/>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92080"/>
            <a:ext cx="2311176" cy="1261872"/>
          </a:xfrm>
        </p:spPr>
        <p:txBody>
          <a:bodyPr/>
          <a:lstStyle/>
          <a:p>
            <a:r>
              <a:rPr lang="ru-RU" sz="1400" b="1" dirty="0" smtClean="0">
                <a:solidFill>
                  <a:schemeClr val="tx1"/>
                </a:solidFill>
              </a:rPr>
              <a:t>Быков, Дмитрий</a:t>
            </a:r>
            <a:br>
              <a:rPr lang="ru-RU" sz="1400" b="1" dirty="0" smtClean="0">
                <a:solidFill>
                  <a:schemeClr val="tx1"/>
                </a:solidFill>
              </a:rPr>
            </a:br>
            <a:r>
              <a:rPr lang="ru-RU" sz="1400" b="1" dirty="0">
                <a:solidFill>
                  <a:schemeClr val="tx1"/>
                </a:solidFill>
              </a:rPr>
              <a:t> </a:t>
            </a:r>
            <a:r>
              <a:rPr lang="ru-RU" sz="1400" b="1" dirty="0" smtClean="0">
                <a:solidFill>
                  <a:schemeClr val="tx1"/>
                </a:solidFill>
              </a:rPr>
              <a:t>    ЖД. </a:t>
            </a:r>
            <a:r>
              <a:rPr lang="en-US" sz="1400" b="1" dirty="0" smtClean="0">
                <a:solidFill>
                  <a:schemeClr val="tx1"/>
                </a:solidFill>
              </a:rPr>
              <a:t>-</a:t>
            </a:r>
            <a:r>
              <a:rPr lang="ru-RU" sz="1400" b="1" dirty="0" smtClean="0">
                <a:solidFill>
                  <a:schemeClr val="tx1"/>
                </a:solidFill>
              </a:rPr>
              <a:t>М.: Прозаик. -2006, 810 с. </a:t>
            </a:r>
            <a:r>
              <a:rPr lang="en-US" sz="1400" b="1" dirty="0" smtClean="0">
                <a:solidFill>
                  <a:schemeClr val="tx1"/>
                </a:solidFill>
              </a:rPr>
              <a:t>ISBN 5-969-0260-9</a:t>
            </a:r>
            <a:endParaRPr lang="ru-RU" sz="1400" b="1" dirty="0">
              <a:solidFill>
                <a:schemeClr val="tx1"/>
              </a:solidFill>
            </a:endParaRPr>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normAutofit lnSpcReduction="10000"/>
          </a:bodyPr>
          <a:lstStyle/>
          <a:p>
            <a:r>
              <a:rPr lang="ru-RU" dirty="0"/>
              <a:t>В новом романе «ЖД» Дмитрий Быков строит совершенно невероятные версии нашего прошлого и дает не менее невероятные прогнозы нашего будущего. Некоторые идеи в книге настолько «неполиткорректны», что от сурового осуждения общественности автора может спасти только его «фирменная» ироничность, пронизывающая роман от первой до последней строки.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75856" y="643534"/>
            <a:ext cx="4104456" cy="61566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r>
              <a:rPr lang="ru-RU" dirty="0" smtClean="0"/>
              <a:t>Мне страшно жить и страшно умереть</a:t>
            </a:r>
            <a:endParaRPr lang="ru-RU" dirty="0"/>
          </a:p>
        </p:txBody>
      </p:sp>
    </p:spTree>
    <p:extLst>
      <p:ext uri="{BB962C8B-B14F-4D97-AF65-F5344CB8AC3E}">
        <p14:creationId xmlns:p14="http://schemas.microsoft.com/office/powerpoint/2010/main" xmlns="" val="2137619830"/>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b="1" dirty="0" smtClean="0">
                <a:solidFill>
                  <a:schemeClr val="tx1"/>
                </a:solidFill>
              </a:rPr>
              <a:t>Быков, Дмитрий</a:t>
            </a:r>
            <a:br>
              <a:rPr lang="ru-RU" sz="1400" b="1" dirty="0" smtClean="0">
                <a:solidFill>
                  <a:schemeClr val="tx1"/>
                </a:solidFill>
              </a:rPr>
            </a:br>
            <a:r>
              <a:rPr lang="ru-RU" sz="1400" b="1" dirty="0" smtClean="0">
                <a:solidFill>
                  <a:schemeClr val="tx1"/>
                </a:solidFill>
              </a:rPr>
              <a:t>      Последнее время/ Дмитрий Быков.- М.: Вагриус.- 2006, 512 с.- </a:t>
            </a:r>
            <a:r>
              <a:rPr lang="en-US" sz="1400" b="1" dirty="0" smtClean="0">
                <a:solidFill>
                  <a:schemeClr val="tx1"/>
                </a:solidFill>
              </a:rPr>
              <a:t>ISBN 5-9697-0178-5</a:t>
            </a:r>
            <a:endParaRPr lang="ru-RU" sz="1400" b="1" dirty="0">
              <a:solidFill>
                <a:schemeClr val="tx1"/>
              </a:solidFill>
            </a:endParaRPr>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normAutofit/>
          </a:bodyPr>
          <a:lstStyle/>
          <a:p>
            <a:r>
              <a:rPr lang="ru-RU" dirty="0"/>
              <a:t>В книгу Дмитрия Быкова «Последнее время» вошли стихотворения, поэмы и баллады, написанные за двадцать лет. В поэзии Быкова угадываются черты его прозы </a:t>
            </a:r>
            <a:r>
              <a:rPr lang="ru-RU" dirty="0" smtClean="0"/>
              <a:t>и </a:t>
            </a:r>
            <a:r>
              <a:rPr lang="ru-RU" dirty="0"/>
              <a:t>яркой, экспрессивной публицистики. Но, прежде всего — это лирика, вобравшая в себя и классические образцы великих предшественников, и собственные новации в области стиха.</a:t>
            </a:r>
          </a:p>
          <a:p>
            <a:endParaRPr lang="ru-RU" dirty="0"/>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35896" y="980728"/>
            <a:ext cx="3600400" cy="495857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r>
              <a:rPr lang="ru-RU" dirty="0"/>
              <a:t>Мне страшно жить и страшно умереть</a:t>
            </a:r>
          </a:p>
          <a:p>
            <a:endParaRPr lang="ru-RU" dirty="0"/>
          </a:p>
        </p:txBody>
      </p:sp>
    </p:spTree>
    <p:extLst>
      <p:ext uri="{BB962C8B-B14F-4D97-AF65-F5344CB8AC3E}">
        <p14:creationId xmlns:p14="http://schemas.microsoft.com/office/powerpoint/2010/main" xmlns="" val="4026004118"/>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b="1" dirty="0" smtClean="0">
                <a:solidFill>
                  <a:schemeClr val="tx1"/>
                </a:solidFill>
              </a:rPr>
              <a:t>Быков, Дмитрий</a:t>
            </a:r>
            <a:br>
              <a:rPr lang="ru-RU" sz="1400" b="1" dirty="0" smtClean="0">
                <a:solidFill>
                  <a:schemeClr val="tx1"/>
                </a:solidFill>
              </a:rPr>
            </a:br>
            <a:r>
              <a:rPr lang="ru-RU" sz="1400" b="1" dirty="0" smtClean="0">
                <a:solidFill>
                  <a:schemeClr val="tx1"/>
                </a:solidFill>
              </a:rPr>
              <a:t>      Списанные/ Дмитрий Быков.- М.: Прозаик.- 2008, 384 с.-  </a:t>
            </a:r>
            <a:r>
              <a:rPr lang="en-US" sz="1400" b="1" dirty="0" smtClean="0">
                <a:solidFill>
                  <a:schemeClr val="tx1"/>
                </a:solidFill>
              </a:rPr>
              <a:t>ISBN </a:t>
            </a:r>
            <a:r>
              <a:rPr lang="ru-RU" sz="1400" b="1" dirty="0" smtClean="0">
                <a:solidFill>
                  <a:schemeClr val="tx1"/>
                </a:solidFill>
              </a:rPr>
              <a:t>978-5-91631-003</a:t>
            </a:r>
            <a:endParaRPr lang="ru-RU" sz="1400" b="1" dirty="0">
              <a:solidFill>
                <a:schemeClr val="tx1"/>
              </a:solidFill>
            </a:endParaRPr>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normAutofit fontScale="85000" lnSpcReduction="20000"/>
          </a:bodyPr>
          <a:lstStyle/>
          <a:p>
            <a:r>
              <a:rPr lang="ru-RU" dirty="0"/>
              <a:t> «Списанные» — первый роман гротескно-фантастической трилогии «Нулевые». Его главный герой, молодой телевизионный сценарист Свиридов, вдруг обнаруживает себя в таинственном списке, где состоят, кроме него, еще 180 москвичей в возрасте от 16 до 60 лет. Кто и зачем внес их в этот перечень, члены которого то лишаются работы, то получают повышения по службе, то вызываются на всеобщую диспансеризацию? Страхи, унижения, надежды, слухи и призраки нулевых годов — в новом романе Дмитрия Быкова, сочетающем приметы триллера, притчи и политической сатиры.</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3087"/>
          <a:stretch/>
        </p:blipFill>
        <p:spPr bwMode="auto">
          <a:xfrm>
            <a:off x="4139952" y="1484784"/>
            <a:ext cx="3240360" cy="4542384"/>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sp>
        <p:nvSpPr>
          <p:cNvPr id="5" name="Нижний колонтитул 4"/>
          <p:cNvSpPr>
            <a:spLocks noGrp="1"/>
          </p:cNvSpPr>
          <p:nvPr>
            <p:ph type="ftr" sz="quarter" idx="11"/>
          </p:nvPr>
        </p:nvSpPr>
        <p:spPr/>
        <p:txBody>
          <a:bodyPr/>
          <a:lstStyle/>
          <a:p>
            <a:r>
              <a:rPr lang="ru-RU" dirty="0"/>
              <a:t>Мне страшно жить и страшно умереть</a:t>
            </a:r>
          </a:p>
        </p:txBody>
      </p:sp>
    </p:spTree>
    <p:extLst>
      <p:ext uri="{BB962C8B-B14F-4D97-AF65-F5344CB8AC3E}">
        <p14:creationId xmlns:p14="http://schemas.microsoft.com/office/powerpoint/2010/main" xmlns="" val="1617606142"/>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1400" b="1" dirty="0" smtClean="0">
                <a:solidFill>
                  <a:schemeClr val="tx1"/>
                </a:solidFill>
              </a:rPr>
              <a:t>Быков, Дмитрий</a:t>
            </a:r>
            <a:br>
              <a:rPr lang="ru-RU" sz="1400" b="1" dirty="0" smtClean="0">
                <a:solidFill>
                  <a:schemeClr val="tx1"/>
                </a:solidFill>
              </a:rPr>
            </a:br>
            <a:r>
              <a:rPr lang="ru-RU" sz="1400" b="1" dirty="0" smtClean="0">
                <a:solidFill>
                  <a:schemeClr val="tx1"/>
                </a:solidFill>
              </a:rPr>
              <a:t>     ИКС/ Дмитрий Быков.- М.: </a:t>
            </a:r>
            <a:r>
              <a:rPr lang="ru-RU" sz="1400" b="1" dirty="0" err="1" smtClean="0">
                <a:solidFill>
                  <a:schemeClr val="tx1"/>
                </a:solidFill>
              </a:rPr>
              <a:t>Эксмо</a:t>
            </a:r>
            <a:r>
              <a:rPr lang="ru-RU" sz="1400" b="1" dirty="0" smtClean="0">
                <a:solidFill>
                  <a:schemeClr val="tx1"/>
                </a:solidFill>
              </a:rPr>
              <a:t>.- 2012, 288 с. – </a:t>
            </a:r>
            <a:r>
              <a:rPr lang="en-US" sz="1400" b="1" dirty="0" smtClean="0">
                <a:solidFill>
                  <a:schemeClr val="tx1"/>
                </a:solidFill>
              </a:rPr>
              <a:t>ISBN </a:t>
            </a:r>
            <a:r>
              <a:rPr lang="ru-RU" sz="1400" b="1" dirty="0" smtClean="0">
                <a:solidFill>
                  <a:schemeClr val="tx1"/>
                </a:solidFill>
              </a:rPr>
              <a:t>978-5-699-59749-9</a:t>
            </a:r>
            <a:endParaRPr lang="ru-RU" sz="1400" b="1" dirty="0">
              <a:solidFill>
                <a:schemeClr val="tx1"/>
              </a:solidFill>
            </a:endParaRPr>
          </a:p>
        </p:txBody>
      </p:sp>
      <p:sp>
        <p:nvSpPr>
          <p:cNvPr id="6" name="Объект 5"/>
          <p:cNvSpPr>
            <a:spLocks noGrp="1"/>
          </p:cNvSpPr>
          <p:nvPr>
            <p:ph idx="1"/>
          </p:nvPr>
        </p:nvSpPr>
        <p:spPr/>
        <p:txBody>
          <a:bodyPr/>
          <a:lstStyle/>
          <a:p>
            <a:endParaRPr lang="ru-RU" dirty="0"/>
          </a:p>
        </p:txBody>
      </p:sp>
      <p:sp>
        <p:nvSpPr>
          <p:cNvPr id="7" name="Текст 6"/>
          <p:cNvSpPr>
            <a:spLocks noGrp="1"/>
          </p:cNvSpPr>
          <p:nvPr>
            <p:ph type="body" sz="half" idx="2"/>
          </p:nvPr>
        </p:nvSpPr>
        <p:spPr/>
        <p:txBody>
          <a:bodyPr>
            <a:normAutofit/>
          </a:bodyPr>
          <a:lstStyle/>
          <a:p>
            <a:r>
              <a:rPr lang="ru-RU" dirty="0"/>
              <a:t>История прокатывается по живым людям, как каток. Как огромное страшное колесо, кого-то оставляя целым, а кого-то разрывая надвое. </a:t>
            </a:r>
            <a:r>
              <a:rPr lang="ru-RU" dirty="0" smtClean="0"/>
              <a:t>Человек "до</a:t>
            </a:r>
            <a:r>
              <a:rPr lang="ru-RU" dirty="0"/>
              <a:t>" слома эпохи и он же "после" слома - один ли это человек, или рождается непредсказуемый кентавр, способный на геройство и подлость одновременно?</a:t>
            </a:r>
          </a:p>
          <a:p>
            <a:r>
              <a:rPr lang="ru-RU" dirty="0"/>
              <a:t/>
            </a:r>
            <a:br>
              <a:rPr lang="ru-RU" dirty="0"/>
            </a:b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1960" y="1412776"/>
            <a:ext cx="2955208" cy="4715758"/>
          </a:xfrm>
          <a:prstGeom prst="rect">
            <a:avLst/>
          </a:prstGeom>
          <a:noFill/>
          <a:ln>
            <a:noFill/>
          </a:ln>
          <a:effectLst/>
          <a:scene3d>
            <a:camera prst="isometricOffAxis1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Нижний колонтитул 7"/>
          <p:cNvSpPr>
            <a:spLocks noGrp="1"/>
          </p:cNvSpPr>
          <p:nvPr>
            <p:ph type="ftr" sz="quarter" idx="11"/>
          </p:nvPr>
        </p:nvSpPr>
        <p:spPr/>
        <p:txBody>
          <a:bodyPr/>
          <a:lstStyle/>
          <a:p>
            <a:r>
              <a:rPr lang="ru-RU" dirty="0"/>
              <a:t>Мне страшно жить и страшно умереть</a:t>
            </a:r>
          </a:p>
        </p:txBody>
      </p:sp>
    </p:spTree>
    <p:extLst>
      <p:ext uri="{BB962C8B-B14F-4D97-AF65-F5344CB8AC3E}">
        <p14:creationId xmlns:p14="http://schemas.microsoft.com/office/powerpoint/2010/main" xmlns="" val="51591944"/>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89361"/>
            <a:ext cx="2139696" cy="1261872"/>
          </a:xfrm>
        </p:spPr>
        <p:txBody>
          <a:bodyPr/>
          <a:lstStyle/>
          <a:p>
            <a:r>
              <a:rPr lang="ru-RU" sz="1400" b="1" dirty="0" smtClean="0">
                <a:solidFill>
                  <a:schemeClr val="tx1"/>
                </a:solidFill>
              </a:rPr>
              <a:t>Быков, Дмитрий</a:t>
            </a:r>
            <a:br>
              <a:rPr lang="ru-RU" sz="1400" b="1" dirty="0" smtClean="0">
                <a:solidFill>
                  <a:schemeClr val="tx1"/>
                </a:solidFill>
              </a:rPr>
            </a:br>
            <a:r>
              <a:rPr lang="ru-RU" sz="1400" b="1" dirty="0" smtClean="0">
                <a:solidFill>
                  <a:schemeClr val="tx1"/>
                </a:solidFill>
              </a:rPr>
              <a:t>     Эвакуатор/ Дмитрий Быков.-М.: Вагриус.- 2005,336 с.-   </a:t>
            </a:r>
            <a:r>
              <a:rPr lang="en-US" sz="1400" b="1" dirty="0" smtClean="0">
                <a:solidFill>
                  <a:schemeClr val="tx1"/>
                </a:solidFill>
              </a:rPr>
              <a:t>ISBN </a:t>
            </a:r>
            <a:r>
              <a:rPr lang="ru-RU" sz="1400" b="1" dirty="0" smtClean="0">
                <a:solidFill>
                  <a:schemeClr val="tx1"/>
                </a:solidFill>
              </a:rPr>
              <a:t>5-475-00099-9</a:t>
            </a:r>
            <a:endParaRPr lang="ru-RU" sz="1400" b="1" dirty="0">
              <a:solidFill>
                <a:schemeClr val="tx1"/>
              </a:solidFill>
            </a:endParaRPr>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r>
              <a:rPr lang="ru-RU" dirty="0"/>
              <a:t>Действие нового романа Дмитрия Быкова происходит в Москве, где редкий день обходится без взрывов террористов. И посреди этого кошмара вспыхивает любовь. Она — обыкновенная </a:t>
            </a:r>
            <a:r>
              <a:rPr lang="ru-RU" dirty="0" smtClean="0"/>
              <a:t>москвичка он-инопланетянин</a:t>
            </a:r>
            <a:r>
              <a:rPr lang="ru-RU" dirty="0"/>
              <a:t>, который берется вывезти любимую и ее близких на свою далекую и прекрасную планету. Но у красивой истории оказывается неожиданный конец…</a:t>
            </a:r>
          </a:p>
          <a:p>
            <a:endParaRPr lang="ru-RU" dirty="0"/>
          </a:p>
        </p:txBody>
      </p:sp>
      <p:sp>
        <p:nvSpPr>
          <p:cNvPr id="5" name="Прямоугольник 4"/>
          <p:cNvSpPr/>
          <p:nvPr/>
        </p:nvSpPr>
        <p:spPr>
          <a:xfrm>
            <a:off x="2286000" y="1859340"/>
            <a:ext cx="4572000" cy="369332"/>
          </a:xfrm>
          <a:prstGeom prst="rect">
            <a:avLst/>
          </a:prstGeom>
        </p:spPr>
        <p:txBody>
          <a:bodyPr>
            <a:spAutoFit/>
          </a:bodyPr>
          <a:lstStyle/>
          <a:p>
            <a:r>
              <a:rPr lang="ru-RU" dirty="0" smtClean="0"/>
              <a:t>…</a:t>
            </a:r>
            <a:endParaRPr lang="ru-RU" dirty="0"/>
          </a:p>
        </p:txBody>
      </p:sp>
      <p:sp>
        <p:nvSpPr>
          <p:cNvPr id="6" name="Нижний колонтитул 5"/>
          <p:cNvSpPr>
            <a:spLocks noGrp="1"/>
          </p:cNvSpPr>
          <p:nvPr>
            <p:ph type="ftr" sz="quarter" idx="11"/>
          </p:nvPr>
        </p:nvSpPr>
        <p:spPr/>
        <p:txBody>
          <a:bodyPr/>
          <a:lstStyle/>
          <a:p>
            <a:r>
              <a:rPr lang="ru-RU" dirty="0"/>
              <a:t>Мне страшно жить и страшно умереть</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3968" y="1556792"/>
            <a:ext cx="2896716" cy="4765098"/>
          </a:xfrm>
          <a:prstGeom prst="rect">
            <a:avLst/>
          </a:prstGeom>
          <a:noFill/>
          <a:ln>
            <a:noFill/>
          </a:ln>
          <a:effectLst/>
          <a:scene3d>
            <a:camera prst="isometricOffAxis1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1072349"/>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1400" b="1" dirty="0" smtClean="0">
                <a:solidFill>
                  <a:schemeClr val="tx1"/>
                </a:solidFill>
              </a:rPr>
              <a:t>Быков, Дмитрий.                    Орфография/ Д. Быков.-М.: Вагриус, 2003.- 688 с.</a:t>
            </a:r>
            <a:endParaRPr lang="ru-RU" sz="1400" b="1" dirty="0">
              <a:solidFill>
                <a:schemeClr val="tx1"/>
              </a:solidFill>
            </a:endParaRPr>
          </a:p>
        </p:txBody>
      </p:sp>
      <p:sp>
        <p:nvSpPr>
          <p:cNvPr id="4" name="Объект 3"/>
          <p:cNvSpPr>
            <a:spLocks noGrp="1"/>
          </p:cNvSpPr>
          <p:nvPr>
            <p:ph idx="1"/>
          </p:nvPr>
        </p:nvSpPr>
        <p:spPr/>
        <p:txBody>
          <a:bodyPr/>
          <a:lstStyle/>
          <a:p>
            <a:endParaRPr lang="ru-RU" dirty="0"/>
          </a:p>
        </p:txBody>
      </p:sp>
      <p:sp>
        <p:nvSpPr>
          <p:cNvPr id="5" name="Текст 4"/>
          <p:cNvSpPr>
            <a:spLocks noGrp="1"/>
          </p:cNvSpPr>
          <p:nvPr>
            <p:ph type="body" sz="half" idx="2"/>
          </p:nvPr>
        </p:nvSpPr>
        <p:spPr/>
        <p:txBody>
          <a:bodyPr>
            <a:normAutofit fontScale="85000" lnSpcReduction="20000"/>
          </a:bodyPr>
          <a:lstStyle/>
          <a:p>
            <a:r>
              <a:rPr lang="ru-RU" dirty="0"/>
              <a:t>Дмитрий Быков снова удивляет читателей: он написал авантюрный роман, взяв за основу событие, казалось бы, «академическое» — реформу русской орфографии в 1918 году. Роман весь пронизан литературной игрой и одновременно очень серьезен; в нем кипят страсти и ставятся «проклятые вопросы»; действие происходит то в Петрограде, то в Крыму сразу после революции или… сейчас? Словом, «Орфография» — веселое и грустное повествование о злоключениях русской интеллигенции в XX столетии…Номинант шорт-листа Российской национальной литературной премии «Национальный Бестселлер» 2003 года.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1920" y="1412776"/>
            <a:ext cx="2968724" cy="4720271"/>
          </a:xfrm>
          <a:prstGeom prst="rect">
            <a:avLst/>
          </a:prstGeom>
          <a:noFill/>
          <a:ln>
            <a:noFill/>
          </a:ln>
          <a:effectLst/>
          <a:scene3d>
            <a:camera prst="isometricOffAxis1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Нижний колонтитул 5"/>
          <p:cNvSpPr>
            <a:spLocks noGrp="1"/>
          </p:cNvSpPr>
          <p:nvPr>
            <p:ph type="ftr" sz="quarter" idx="11"/>
          </p:nvPr>
        </p:nvSpPr>
        <p:spPr/>
        <p:txBody>
          <a:bodyPr/>
          <a:lstStyle/>
          <a:p>
            <a:r>
              <a:rPr lang="ru-RU" dirty="0"/>
              <a:t>Мне страшно жить и страшно умереть</a:t>
            </a:r>
          </a:p>
        </p:txBody>
      </p:sp>
    </p:spTree>
    <p:extLst>
      <p:ext uri="{BB962C8B-B14F-4D97-AF65-F5344CB8AC3E}">
        <p14:creationId xmlns:p14="http://schemas.microsoft.com/office/powerpoint/2010/main" xmlns="" val="3752221910"/>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180</TotalTime>
  <Words>805</Words>
  <Application>Microsoft Office PowerPoint</Application>
  <PresentationFormat>Экран (4:3)</PresentationFormat>
  <Paragraphs>33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Ясность</vt:lpstr>
      <vt:lpstr>Мы в тоске блестим очками…</vt:lpstr>
      <vt:lpstr>Быков, Дмитрий        Борис Пастернак.-М.: Молодая гвардия, 2010 г..- 928 с.-  (Серия: Жизнь замечательных людей)</vt:lpstr>
      <vt:lpstr>Быков, Дмитрий    Булат Окуджава.- М.: Молодая гвардия.-2009, 784с.- (Серия «Жизнь замечательных людей»)</vt:lpstr>
      <vt:lpstr>Быков, Дмитрий      ЖД. -М.: Прозаик. -2006, 810 с. ISBN 5-969-0260-9</vt:lpstr>
      <vt:lpstr>Быков, Дмитрий       Последнее время/ Дмитрий Быков.- М.: Вагриус.- 2006, 512 с.- ISBN 5-9697-0178-5</vt:lpstr>
      <vt:lpstr>Быков, Дмитрий       Списанные/ Дмитрий Быков.- М.: Прозаик.- 2008, 384 с.-  ISBN 978-5-91631-003</vt:lpstr>
      <vt:lpstr>Быков, Дмитрий      ИКС/ Дмитрий Быков.- М.: Эксмо.- 2012, 288 с. – ISBN 978-5-699-59749-9</vt:lpstr>
      <vt:lpstr>Быков, Дмитрий      Эвакуатор/ Дмитрий Быков.-М.: Вагриус.- 2005,336 с.-   ISBN 5-475-00099-9</vt:lpstr>
      <vt:lpstr>Быков, Дмитрий.                    Орфография/ Д. Быков.-М.: Вагриус, 2003.- 688 с.</vt:lpstr>
      <vt:lpstr>   Быков, Дмитрий      Сигналы/ Дмитрий Быков, Валерия Жарова.-М.: Эксмо.- 2013, 320 с.- ISBN 978-5-699-68501-1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Мы в тоске блестим очками</dc:title>
  <dc:creator>media3</dc:creator>
  <cp:lastModifiedBy>надя</cp:lastModifiedBy>
  <cp:revision>20</cp:revision>
  <dcterms:created xsi:type="dcterms:W3CDTF">2014-03-13T08:42:34Z</dcterms:created>
  <dcterms:modified xsi:type="dcterms:W3CDTF">2019-11-15T14:11:55Z</dcterms:modified>
</cp:coreProperties>
</file>