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69" r:id="rId8"/>
    <p:sldId id="270" r:id="rId9"/>
    <p:sldId id="271" r:id="rId10"/>
    <p:sldId id="272" r:id="rId11"/>
    <p:sldId id="258" r:id="rId12"/>
    <p:sldId id="259" r:id="rId13"/>
    <p:sldId id="260" r:id="rId14"/>
    <p:sldId id="261" r:id="rId15"/>
    <p:sldId id="262" r:id="rId16"/>
    <p:sldId id="263" r:id="rId17"/>
    <p:sldId id="26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00" autoAdjust="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16633"/>
            <a:ext cx="7772400" cy="2304256"/>
          </a:xfrm>
        </p:spPr>
        <p:txBody>
          <a:bodyPr/>
          <a:lstStyle/>
          <a:p>
            <a:endParaRPr lang="ru-RU" dirty="0"/>
          </a:p>
        </p:txBody>
      </p:sp>
      <p:sp>
        <p:nvSpPr>
          <p:cNvPr id="5" name="Подзаголовок 4"/>
          <p:cNvSpPr>
            <a:spLocks noGrp="1"/>
          </p:cNvSpPr>
          <p:nvPr>
            <p:ph type="subTitle" idx="1"/>
          </p:nvPr>
        </p:nvSpPr>
        <p:spPr/>
        <p:txBody>
          <a:bodyPr/>
          <a:lstStyle/>
          <a:p>
            <a:endParaRPr lang="ru-RU" dirty="0"/>
          </a:p>
        </p:txBody>
      </p:sp>
      <p:sp>
        <p:nvSpPr>
          <p:cNvPr id="6" name="Горизонтальный свиток 5"/>
          <p:cNvSpPr/>
          <p:nvPr/>
        </p:nvSpPr>
        <p:spPr>
          <a:xfrm>
            <a:off x="107504" y="-387424"/>
            <a:ext cx="8280920" cy="3024336"/>
          </a:xfrm>
          <a:prstGeom prst="horizontalScroll">
            <a:avLst>
              <a:gd name="adj" fmla="val 25000"/>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sz="1100" dirty="0" smtClean="0"/>
              <a:t> КОУ Омской области «Тарская специальная (коррекционная) общеобразовательная школа </a:t>
            </a:r>
            <a:r>
              <a:rPr lang="en-US" sz="1100" dirty="0" smtClean="0"/>
              <a:t>VIII</a:t>
            </a:r>
            <a:r>
              <a:rPr lang="ru-RU" sz="1100" dirty="0" smtClean="0"/>
              <a:t> вида».</a:t>
            </a:r>
          </a:p>
          <a:p>
            <a:pPr algn="ctr"/>
            <a:endParaRPr lang="ru-RU" sz="1100" dirty="0"/>
          </a:p>
          <a:p>
            <a:pPr algn="ctr"/>
            <a:r>
              <a:rPr lang="ru-RU" sz="4400" dirty="0" smtClean="0"/>
              <a:t>«</a:t>
            </a:r>
            <a:r>
              <a:rPr lang="en-US" sz="4400" dirty="0" smtClean="0"/>
              <a:t> </a:t>
            </a:r>
            <a:r>
              <a:rPr lang="ru-RU" sz="4400" dirty="0" smtClean="0"/>
              <a:t>Мой город в объективе»</a:t>
            </a:r>
            <a:endParaRPr lang="ru-RU" sz="4400" dirty="0"/>
          </a:p>
        </p:txBody>
      </p:sp>
      <p:sp>
        <p:nvSpPr>
          <p:cNvPr id="7" name="Горизонтальный свиток 6"/>
          <p:cNvSpPr/>
          <p:nvPr/>
        </p:nvSpPr>
        <p:spPr>
          <a:xfrm>
            <a:off x="239565" y="1772816"/>
            <a:ext cx="8565163" cy="5085184"/>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900" b="1" i="1" u="sng" dirty="0" smtClean="0"/>
          </a:p>
          <a:p>
            <a:pPr algn="ctr"/>
            <a:r>
              <a:rPr lang="ru-RU" sz="4800" b="1" i="1" u="sng" dirty="0" smtClean="0"/>
              <a:t>Спасский собор</a:t>
            </a:r>
          </a:p>
          <a:p>
            <a:pPr algn="ctr"/>
            <a:r>
              <a:rPr lang="ru-RU" sz="3600" dirty="0" smtClean="0"/>
              <a:t>О разрушенных соборах города Тары</a:t>
            </a:r>
            <a:r>
              <a:rPr lang="ru-RU" sz="4800" dirty="0" smtClean="0"/>
              <a:t>.</a:t>
            </a:r>
          </a:p>
          <a:p>
            <a:pPr algn="ctr"/>
            <a:r>
              <a:rPr lang="en-US" sz="4800" dirty="0" smtClean="0"/>
              <a:t>   </a:t>
            </a:r>
            <a:r>
              <a:rPr lang="ru-RU" sz="4800" dirty="0" smtClean="0"/>
              <a:t>                        </a:t>
            </a:r>
            <a:r>
              <a:rPr lang="ru-RU" sz="1200" dirty="0" smtClean="0"/>
              <a:t>Работу выполнил</a:t>
            </a:r>
            <a:r>
              <a:rPr lang="ru-RU" sz="1200" dirty="0"/>
              <a:t>и</a:t>
            </a:r>
            <a:r>
              <a:rPr lang="ru-RU" sz="1200" dirty="0" smtClean="0"/>
              <a:t> ученики 6 класса </a:t>
            </a:r>
            <a:r>
              <a:rPr lang="ru-RU" sz="1200" dirty="0" err="1" smtClean="0"/>
              <a:t>Полоухин</a:t>
            </a:r>
            <a:r>
              <a:rPr lang="ru-RU" sz="1200" dirty="0" smtClean="0"/>
              <a:t> </a:t>
            </a:r>
            <a:r>
              <a:rPr lang="ru-RU" sz="1200" dirty="0" smtClean="0"/>
              <a:t>Максим</a:t>
            </a:r>
            <a:r>
              <a:rPr lang="en-US" sz="1200" dirty="0"/>
              <a:t>.</a:t>
            </a:r>
            <a:endParaRPr lang="ru-RU" sz="1200" dirty="0" smtClean="0"/>
          </a:p>
          <a:p>
            <a:pPr algn="ctr"/>
            <a:r>
              <a:rPr lang="ru-RU" sz="1200" dirty="0"/>
              <a:t> </a:t>
            </a:r>
            <a:r>
              <a:rPr lang="ru-RU" sz="1200" dirty="0" smtClean="0"/>
              <a:t>                                                                                                                                                                         </a:t>
            </a:r>
            <a:r>
              <a:rPr lang="en-US" sz="1200" dirty="0" smtClean="0"/>
              <a:t>                                                      </a:t>
            </a:r>
            <a:r>
              <a:rPr lang="ru-RU" sz="1200" dirty="0" smtClean="0"/>
              <a:t> </a:t>
            </a:r>
            <a:endParaRPr lang="ru-RU" sz="1200" dirty="0" smtClean="0"/>
          </a:p>
          <a:p>
            <a:pPr algn="ctr"/>
            <a:r>
              <a:rPr lang="ru-RU" sz="1200" dirty="0"/>
              <a:t> </a:t>
            </a:r>
            <a:r>
              <a:rPr lang="ru-RU" sz="1200" dirty="0" smtClean="0"/>
              <a:t>                                                                                                                Руководитель: </a:t>
            </a:r>
            <a:r>
              <a:rPr lang="ru-RU" sz="1200" dirty="0" err="1" smtClean="0"/>
              <a:t>Бритун</a:t>
            </a:r>
            <a:r>
              <a:rPr lang="ru-RU" sz="1200" dirty="0" smtClean="0"/>
              <a:t> Екатерина </a:t>
            </a:r>
            <a:r>
              <a:rPr lang="ru-RU" sz="1200" dirty="0" err="1" smtClean="0"/>
              <a:t>Камильевна</a:t>
            </a:r>
            <a:r>
              <a:rPr lang="ru-RU" sz="1200" dirty="0" smtClean="0"/>
              <a:t>.</a:t>
            </a:r>
          </a:p>
          <a:p>
            <a:pPr algn="ctr"/>
            <a:r>
              <a:rPr lang="ru-RU" sz="1200" dirty="0"/>
              <a:t> </a:t>
            </a:r>
            <a:r>
              <a:rPr lang="ru-RU" sz="1200" dirty="0" smtClean="0"/>
              <a:t>                                                                                                                                         </a:t>
            </a:r>
            <a:endParaRPr lang="ru-RU" sz="1200" dirty="0"/>
          </a:p>
          <a:p>
            <a:pPr algn="ctr"/>
            <a:endParaRPr lang="ru-RU" sz="1200" dirty="0"/>
          </a:p>
          <a:p>
            <a:pPr algn="ctr"/>
            <a:r>
              <a:rPr lang="ru-RU" sz="1200" dirty="0" smtClean="0"/>
              <a:t>Тара , 2012 год.</a:t>
            </a:r>
            <a:endParaRPr lang="ru-RU" sz="1200" dirty="0"/>
          </a:p>
        </p:txBody>
      </p:sp>
    </p:spTree>
    <p:extLst>
      <p:ext uri="{BB962C8B-B14F-4D97-AF65-F5344CB8AC3E}">
        <p14:creationId xmlns:p14="http://schemas.microsoft.com/office/powerpoint/2010/main" val="10500081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sp>
        <p:nvSpPr>
          <p:cNvPr id="4" name="Горизонтальный свиток 3"/>
          <p:cNvSpPr/>
          <p:nvPr/>
        </p:nvSpPr>
        <p:spPr>
          <a:xfrm>
            <a:off x="0" y="476672"/>
            <a:ext cx="9036496" cy="5328592"/>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4800" dirty="0" smtClean="0"/>
              <a:t>О разрушенных храмах города Тара.</a:t>
            </a:r>
            <a:endParaRPr lang="ru-RU" sz="4800" dirty="0"/>
          </a:p>
        </p:txBody>
      </p:sp>
    </p:spTree>
    <p:extLst>
      <p:ext uri="{BB962C8B-B14F-4D97-AF65-F5344CB8AC3E}">
        <p14:creationId xmlns:p14="http://schemas.microsoft.com/office/powerpoint/2010/main" val="280203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dirty="0" err="1" smtClean="0"/>
              <a:t>Параскивиевская</a:t>
            </a:r>
            <a:r>
              <a:rPr lang="ru-RU" dirty="0" smtClean="0"/>
              <a:t> церковь.</a:t>
            </a:r>
            <a:endParaRPr lang="ru-RU" dirty="0"/>
          </a:p>
        </p:txBody>
      </p:sp>
      <p:pic>
        <p:nvPicPr>
          <p:cNvPr id="1026" name="Picture 2" descr="C:\Users\User\Desktop\Тарские храмы\2350711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32173"/>
            <a:ext cx="4608512" cy="5760640"/>
          </a:xfrm>
          <a:prstGeom prst="rect">
            <a:avLst/>
          </a:prstGeom>
          <a:noFill/>
          <a:extLst>
            <a:ext uri="{909E8E84-426E-40DD-AFC4-6F175D3DCCD1}">
              <a14:hiddenFill xmlns:a14="http://schemas.microsoft.com/office/drawing/2010/main">
                <a:solidFill>
                  <a:srgbClr val="FFFFFF"/>
                </a:solidFill>
              </a14:hiddenFill>
            </a:ext>
          </a:extLst>
        </p:spPr>
      </p:pic>
      <p:sp>
        <p:nvSpPr>
          <p:cNvPr id="3" name="Вертикальный свиток 2"/>
          <p:cNvSpPr/>
          <p:nvPr/>
        </p:nvSpPr>
        <p:spPr>
          <a:xfrm>
            <a:off x="5004048" y="908720"/>
            <a:ext cx="4283968" cy="5832648"/>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err="1" smtClean="0"/>
              <a:t>Параскивиевская</a:t>
            </a:r>
            <a:r>
              <a:rPr lang="ru-RU" dirty="0" smtClean="0"/>
              <a:t> ( Пятницкая) церковь построена в 1791 – 1825 гг. Церковь располагалась на Базарной площади, в торце Пятницкого переулка (современная ул. </a:t>
            </a:r>
            <a:r>
              <a:rPr lang="ru-RU" dirty="0" err="1" smtClean="0"/>
              <a:t>Избышева</a:t>
            </a:r>
            <a:r>
              <a:rPr lang="ru-RU" dirty="0" smtClean="0"/>
              <a:t>). В настоящее время поблизости от этого места расположена </a:t>
            </a:r>
            <a:r>
              <a:rPr lang="ru-RU" dirty="0" err="1" smtClean="0"/>
              <a:t>пямятная</a:t>
            </a:r>
            <a:r>
              <a:rPr lang="ru-RU" dirty="0" smtClean="0"/>
              <a:t> </a:t>
            </a:r>
            <a:r>
              <a:rPr lang="ru-RU" dirty="0" err="1" smtClean="0"/>
              <a:t>стелла</a:t>
            </a:r>
            <a:r>
              <a:rPr lang="ru-RU" dirty="0" smtClean="0"/>
              <a:t> , установленная в честь 400-летнего юбилея </a:t>
            </a:r>
            <a:r>
              <a:rPr lang="ru-RU" dirty="0" err="1" smtClean="0"/>
              <a:t>Тары.Церковь</a:t>
            </a:r>
            <a:r>
              <a:rPr lang="ru-RU" dirty="0" smtClean="0"/>
              <a:t> простояла до послевоенных лет, пока не была взорвана вместе с Тихвинской церковью в 1951 г.</a:t>
            </a:r>
            <a:endParaRPr lang="ru-RU" dirty="0"/>
          </a:p>
        </p:txBody>
      </p:sp>
    </p:spTree>
    <p:extLst>
      <p:ext uri="{BB962C8B-B14F-4D97-AF65-F5344CB8AC3E}">
        <p14:creationId xmlns:p14="http://schemas.microsoft.com/office/powerpoint/2010/main" val="3951497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dirty="0" smtClean="0"/>
              <a:t>Успенская церковь.</a:t>
            </a:r>
            <a:endParaRPr lang="ru-RU" dirty="0"/>
          </a:p>
        </p:txBody>
      </p:sp>
      <p:pic>
        <p:nvPicPr>
          <p:cNvPr id="2050" name="Picture 2" descr="C:\Users\User\Desktop\Тарские храмы\s3327737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5184576"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Вертикальный свиток 2"/>
          <p:cNvSpPr/>
          <p:nvPr/>
        </p:nvSpPr>
        <p:spPr>
          <a:xfrm>
            <a:off x="5148064" y="836712"/>
            <a:ext cx="4003752" cy="5256584"/>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Церковь в честь Успения Божией матери. До 1832 года была соборной, затем приписана к Никольскому собору. Придел во имя Сергия Радонежского Чудотворца. Построена в 1774-1792 гг. Располагалась напротив дома </a:t>
            </a:r>
            <a:r>
              <a:rPr lang="ru-RU" dirty="0" err="1" smtClean="0"/>
              <a:t>Балыкова</a:t>
            </a:r>
            <a:r>
              <a:rPr lang="ru-RU" dirty="0" smtClean="0"/>
              <a:t> (современное здание милиции).</a:t>
            </a:r>
            <a:endParaRPr lang="ru-RU" dirty="0"/>
          </a:p>
        </p:txBody>
      </p:sp>
    </p:spTree>
    <p:extLst>
      <p:ext uri="{BB962C8B-B14F-4D97-AF65-F5344CB8AC3E}">
        <p14:creationId xmlns:p14="http://schemas.microsoft.com/office/powerpoint/2010/main" val="3673634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Никольский собор.</a:t>
            </a:r>
            <a:endParaRPr lang="ru-RU" dirty="0"/>
          </a:p>
        </p:txBody>
      </p:sp>
      <p:pic>
        <p:nvPicPr>
          <p:cNvPr id="3074" name="Picture 2" descr="C:\Users\User\Desktop\Тарские храмы\s4799315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5760640" cy="4968552"/>
          </a:xfrm>
          <a:prstGeom prst="rect">
            <a:avLst/>
          </a:prstGeom>
          <a:noFill/>
          <a:extLst>
            <a:ext uri="{909E8E84-426E-40DD-AFC4-6F175D3DCCD1}">
              <a14:hiddenFill xmlns:a14="http://schemas.microsoft.com/office/drawing/2010/main">
                <a:solidFill>
                  <a:srgbClr val="FFFFFF"/>
                </a:solidFill>
              </a14:hiddenFill>
            </a:ext>
          </a:extLst>
        </p:spPr>
      </p:pic>
      <p:sp>
        <p:nvSpPr>
          <p:cNvPr id="3" name="Вертикальный свиток 2"/>
          <p:cNvSpPr/>
          <p:nvPr/>
        </p:nvSpPr>
        <p:spPr>
          <a:xfrm>
            <a:off x="5652120" y="1412776"/>
            <a:ext cx="3563888" cy="4608512"/>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Собор в честь Св. Николая Чудотворца, возведён в 1771-1774гг.,имел 2 </a:t>
            </a:r>
            <a:r>
              <a:rPr lang="ru-RU" dirty="0" err="1" smtClean="0"/>
              <a:t>придела:правый</a:t>
            </a:r>
            <a:r>
              <a:rPr lang="ru-RU" dirty="0" smtClean="0"/>
              <a:t> – Святых </a:t>
            </a:r>
            <a:r>
              <a:rPr lang="ru-RU" dirty="0" err="1" smtClean="0"/>
              <a:t>Первоверховных</a:t>
            </a:r>
            <a:r>
              <a:rPr lang="ru-RU" dirty="0" smtClean="0"/>
              <a:t> апостолов Петра и Павла, левый – во имя Священномученика Харлампия.</a:t>
            </a:r>
            <a:endParaRPr lang="ru-RU" dirty="0"/>
          </a:p>
        </p:txBody>
      </p:sp>
    </p:spTree>
    <p:extLst>
      <p:ext uri="{BB962C8B-B14F-4D97-AF65-F5344CB8AC3E}">
        <p14:creationId xmlns:p14="http://schemas.microsoft.com/office/powerpoint/2010/main" val="280770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Казанская церковь.</a:t>
            </a:r>
            <a:endParaRPr lang="ru-RU" dirty="0"/>
          </a:p>
        </p:txBody>
      </p:sp>
      <p:pic>
        <p:nvPicPr>
          <p:cNvPr id="4098" name="Picture 2" descr="C:\Users\User\Desktop\Тарские храмы\s5288460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4824536"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Вертикальный свиток 2"/>
          <p:cNvSpPr/>
          <p:nvPr/>
        </p:nvSpPr>
        <p:spPr>
          <a:xfrm>
            <a:off x="4954569" y="980728"/>
            <a:ext cx="4211960" cy="5616624"/>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Построена в 1777 году на средства купцов </a:t>
            </a:r>
            <a:r>
              <a:rPr lang="ru-RU" dirty="0" err="1" smtClean="0"/>
              <a:t>Нерпиных</a:t>
            </a:r>
            <a:r>
              <a:rPr lang="ru-RU" dirty="0" smtClean="0"/>
              <a:t> .В 1875 – 1878 обновлена кровля, сделаны тёплые рамы и печи на средства коммерции советника Иакова  Андреевича Немчинова. Находилась в подгорной части города, недалеко от Иртыша , на </a:t>
            </a:r>
            <a:r>
              <a:rPr lang="ru-RU" dirty="0" err="1" smtClean="0"/>
              <a:t>Немчиновской</a:t>
            </a:r>
            <a:r>
              <a:rPr lang="ru-RU" dirty="0" smtClean="0"/>
              <a:t> улице.</a:t>
            </a:r>
            <a:endParaRPr lang="ru-RU" dirty="0"/>
          </a:p>
        </p:txBody>
      </p:sp>
    </p:spTree>
    <p:extLst>
      <p:ext uri="{BB962C8B-B14F-4D97-AF65-F5344CB8AC3E}">
        <p14:creationId xmlns:p14="http://schemas.microsoft.com/office/powerpoint/2010/main" val="3995602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600" dirty="0" smtClean="0"/>
              <a:t>Тихвинская (кладбищенская) церковь.</a:t>
            </a:r>
            <a:endParaRPr lang="ru-RU" sz="3600" dirty="0"/>
          </a:p>
        </p:txBody>
      </p:sp>
      <p:pic>
        <p:nvPicPr>
          <p:cNvPr id="5122" name="Picture 2" descr="C:\Users\User\Desktop\Тарские храмы\s5601257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 y="1340768"/>
            <a:ext cx="5256584" cy="4968552"/>
          </a:xfrm>
          <a:prstGeom prst="rect">
            <a:avLst/>
          </a:prstGeom>
          <a:noFill/>
          <a:extLst>
            <a:ext uri="{909E8E84-426E-40DD-AFC4-6F175D3DCCD1}">
              <a14:hiddenFill xmlns:a14="http://schemas.microsoft.com/office/drawing/2010/main">
                <a:solidFill>
                  <a:srgbClr val="FFFFFF"/>
                </a:solidFill>
              </a14:hiddenFill>
            </a:ext>
          </a:extLst>
        </p:spPr>
      </p:pic>
      <p:sp>
        <p:nvSpPr>
          <p:cNvPr id="3" name="Вертикальный свиток 2"/>
          <p:cNvSpPr/>
          <p:nvPr/>
        </p:nvSpPr>
        <p:spPr>
          <a:xfrm>
            <a:off x="5292080" y="1124744"/>
            <a:ext cx="3851920" cy="5184576"/>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Кладбищенская  церковь Тихвинской иконы Божьей Матери . Построена в 1784-1789 гг. на средства Ивана Фёдоровича </a:t>
            </a:r>
            <a:r>
              <a:rPr lang="ru-RU" dirty="0" err="1" smtClean="0"/>
              <a:t>Нерпина</a:t>
            </a:r>
            <a:r>
              <a:rPr lang="ru-RU" dirty="0" smtClean="0"/>
              <a:t>. Находилась на кладбище , вблизи города. Взорвана вместе с Пятницкой церковью в 1951 году. </a:t>
            </a:r>
            <a:endParaRPr lang="ru-RU" dirty="0"/>
          </a:p>
        </p:txBody>
      </p:sp>
    </p:spTree>
    <p:extLst>
      <p:ext uri="{BB962C8B-B14F-4D97-AF65-F5344CB8AC3E}">
        <p14:creationId xmlns:p14="http://schemas.microsoft.com/office/powerpoint/2010/main" val="1112192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User\Desktop\Тарские храмы\s10568527[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46" y="620688"/>
            <a:ext cx="5328592"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Вертикальный свиток 2"/>
          <p:cNvSpPr/>
          <p:nvPr/>
        </p:nvSpPr>
        <p:spPr>
          <a:xfrm>
            <a:off x="5220072" y="530229"/>
            <a:ext cx="3923928" cy="6048672"/>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Глядя на фотографии Тары начала </a:t>
            </a:r>
            <a:r>
              <a:rPr lang="ru-RU" dirty="0" err="1" smtClean="0"/>
              <a:t>хх</a:t>
            </a:r>
            <a:r>
              <a:rPr lang="ru-RU" dirty="0" smtClean="0"/>
              <a:t> века , мы видим белые фрегаты церквей среди множества деревянных домов – судёнышек. Они «</a:t>
            </a:r>
            <a:r>
              <a:rPr lang="ru-RU" dirty="0" err="1" smtClean="0"/>
              <a:t>плыли»в</a:t>
            </a:r>
            <a:r>
              <a:rPr lang="ru-RU" dirty="0" smtClean="0"/>
              <a:t> вечности над </a:t>
            </a:r>
            <a:r>
              <a:rPr lang="ru-RU" smtClean="0"/>
              <a:t>Иртышём </a:t>
            </a:r>
            <a:r>
              <a:rPr lang="ru-RU" dirty="0" smtClean="0"/>
              <a:t>на фоне зелёных садов и облаков. Сейчас в Таре сохранилась только Спасская церковь…</a:t>
            </a:r>
            <a:endParaRPr lang="ru-RU" dirty="0"/>
          </a:p>
        </p:txBody>
      </p:sp>
    </p:spTree>
    <p:extLst>
      <p:ext uri="{BB962C8B-B14F-4D97-AF65-F5344CB8AC3E}">
        <p14:creationId xmlns:p14="http://schemas.microsoft.com/office/powerpoint/2010/main" val="1741423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Блок-схема: перфолента 3"/>
          <p:cNvSpPr/>
          <p:nvPr/>
        </p:nvSpPr>
        <p:spPr>
          <a:xfrm>
            <a:off x="688004" y="764704"/>
            <a:ext cx="7844435" cy="5616624"/>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6600" dirty="0" smtClean="0"/>
              <a:t>Спасибо за внимание.</a:t>
            </a:r>
            <a:endParaRPr lang="ru-RU" sz="6600" dirty="0"/>
          </a:p>
        </p:txBody>
      </p:sp>
    </p:spTree>
    <p:extLst>
      <p:ext uri="{BB962C8B-B14F-4D97-AF65-F5344CB8AC3E}">
        <p14:creationId xmlns:p14="http://schemas.microsoft.com/office/powerpoint/2010/main" val="60257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104" y="274638"/>
            <a:ext cx="3178696" cy="6250706"/>
          </a:xfrm>
        </p:spPr>
        <p:txBody>
          <a:bodyPr>
            <a:normAutofit fontScale="90000"/>
          </a:bodyPr>
          <a:lstStyle/>
          <a:p>
            <a:r>
              <a:rPr lang="ru-RU" sz="2400" dirty="0" smtClean="0"/>
              <a:t>Спасская церковь, двухэтажная, вверху престол во имя Святого пророка Божия Ильи, а внизу – Нерукотворного образа Спасителя.</a:t>
            </a:r>
            <a:br>
              <a:rPr lang="ru-RU" sz="2400" dirty="0" smtClean="0"/>
            </a:br>
            <a:r>
              <a:rPr lang="ru-RU" sz="2400" dirty="0" smtClean="0"/>
              <a:t>Церковь основана в </a:t>
            </a:r>
            <a:r>
              <a:rPr lang="ru-RU" sz="4000" b="1" dirty="0" smtClean="0"/>
              <a:t>1624</a:t>
            </a:r>
            <a:r>
              <a:rPr lang="ru-RU" sz="2400" dirty="0" smtClean="0"/>
              <a:t> году при первом архиепископе сибирском </a:t>
            </a:r>
            <a:r>
              <a:rPr lang="ru-RU" sz="2400" dirty="0" err="1" smtClean="0"/>
              <a:t>Киприане.Со</a:t>
            </a:r>
            <a:r>
              <a:rPr lang="ru-RU" sz="2400" dirty="0" smtClean="0"/>
              <a:t> времени основания и до 1764 г. При церкви был мужской </a:t>
            </a:r>
            <a:r>
              <a:rPr lang="ru-RU" sz="2400" dirty="0" err="1" smtClean="0"/>
              <a:t>монастырь,уничтожен-ный</a:t>
            </a:r>
            <a:r>
              <a:rPr lang="ru-RU" sz="2400" dirty="0" smtClean="0"/>
              <a:t> по малому </a:t>
            </a:r>
            <a:br>
              <a:rPr lang="ru-RU" sz="2400" dirty="0" smtClean="0"/>
            </a:br>
            <a:r>
              <a:rPr lang="ru-RU" sz="2400" dirty="0" smtClean="0"/>
              <a:t>числу монахов.</a:t>
            </a:r>
            <a:endParaRPr lang="ru-RU" sz="2400" dirty="0"/>
          </a:p>
        </p:txBody>
      </p:sp>
      <p:sp>
        <p:nvSpPr>
          <p:cNvPr id="3" name="Объект 2"/>
          <p:cNvSpPr>
            <a:spLocks noGrp="1"/>
          </p:cNvSpPr>
          <p:nvPr>
            <p:ph idx="1"/>
          </p:nvPr>
        </p:nvSpPr>
        <p:spPr>
          <a:xfrm>
            <a:off x="251520" y="836712"/>
            <a:ext cx="8496944" cy="3888432"/>
          </a:xfrm>
        </p:spPr>
        <p:txBody>
          <a:bodyPr>
            <a:normAutofit lnSpcReduction="10000"/>
          </a:bodyPr>
          <a:lstStyle/>
          <a:p>
            <a:pPr marL="0" indent="0">
              <a:buNone/>
            </a:pPr>
            <a:r>
              <a:rPr lang="ru-RU" dirty="0" smtClean="0"/>
              <a:t> </a:t>
            </a: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r>
              <a:rPr lang="ru-RU" dirty="0"/>
              <a:t> </a:t>
            </a:r>
            <a:r>
              <a:rPr lang="ru-RU" dirty="0" smtClean="0"/>
              <a:t>                                                                     </a:t>
            </a:r>
            <a:endParaRPr lang="ru-RU" dirty="0"/>
          </a:p>
        </p:txBody>
      </p:sp>
      <p:pic>
        <p:nvPicPr>
          <p:cNvPr id="1026" name="Picture 2" descr="C:\Users\User\Desktop\церковь\DSCN19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496855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66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4" name="Вертикальный свиток 3"/>
          <p:cNvSpPr/>
          <p:nvPr/>
        </p:nvSpPr>
        <p:spPr>
          <a:xfrm>
            <a:off x="4932040" y="764704"/>
            <a:ext cx="4032448" cy="5256584"/>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Памятник церковного зодчества 2-ой половины </a:t>
            </a:r>
            <a:r>
              <a:rPr lang="en-US" dirty="0" smtClean="0"/>
              <a:t>XVIII </a:t>
            </a:r>
            <a:r>
              <a:rPr lang="ru-RU" dirty="0" smtClean="0"/>
              <a:t>в. (1753 – 1776 гг.), старейшее в Омской области каменное здание и единственный храм в стиле сибирского барокко с оригинальными элементами в декоре. Памятник архитектуры </a:t>
            </a:r>
            <a:r>
              <a:rPr lang="ru-RU" smtClean="0"/>
              <a:t>федерального значения.</a:t>
            </a:r>
            <a:endParaRPr lang="ru-RU"/>
          </a:p>
        </p:txBody>
      </p:sp>
      <p:pic>
        <p:nvPicPr>
          <p:cNvPr id="1026" name="Picture 2" descr="C:\Users\User\Desktop\церкви\DSCN14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475252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4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dirty="0" smtClean="0"/>
              <a:t>Стиль сибирского барокко.</a:t>
            </a:r>
            <a:endParaRPr lang="ru-RU" dirty="0"/>
          </a:p>
        </p:txBody>
      </p:sp>
      <p:pic>
        <p:nvPicPr>
          <p:cNvPr id="2050" name="Picture 2" descr="C:\Users\User\Desktop\церкви\SDC1267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63284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73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dirty="0" smtClean="0"/>
              <a:t>Священнослужители.</a:t>
            </a:r>
            <a:endParaRPr lang="ru-RU" dirty="0"/>
          </a:p>
        </p:txBody>
      </p:sp>
      <p:sp>
        <p:nvSpPr>
          <p:cNvPr id="3" name="Объект 2"/>
          <p:cNvSpPr>
            <a:spLocks noGrp="1"/>
          </p:cNvSpPr>
          <p:nvPr>
            <p:ph idx="1"/>
          </p:nvPr>
        </p:nvSpPr>
        <p:spPr>
          <a:xfrm>
            <a:off x="5436096" y="1052736"/>
            <a:ext cx="3250704" cy="5472608"/>
          </a:xfrm>
        </p:spPr>
        <p:txBody>
          <a:bodyPr>
            <a:normAutofit fontScale="62500" lnSpcReduction="20000"/>
          </a:bodyPr>
          <a:lstStyle/>
          <a:p>
            <a:r>
              <a:rPr lang="ru-RU" dirty="0" err="1"/>
              <a:t>Протоиере́й</a:t>
            </a:r>
            <a:r>
              <a:rPr lang="ru-RU" dirty="0"/>
              <a:t> (греч. π</a:t>
            </a:r>
            <a:r>
              <a:rPr lang="ru-RU" dirty="0" err="1"/>
              <a:t>ρωτοιερεύς</a:t>
            </a:r>
            <a:r>
              <a:rPr lang="ru-RU" dirty="0"/>
              <a:t> — первосвященник; от π</a:t>
            </a:r>
            <a:r>
              <a:rPr lang="ru-RU" dirty="0" err="1"/>
              <a:t>ρώτος</a:t>
            </a:r>
            <a:r>
              <a:rPr lang="ru-RU" dirty="0"/>
              <a:t> — первый + </a:t>
            </a:r>
            <a:r>
              <a:rPr lang="ru-RU" dirty="0" err="1"/>
              <a:t>ἱερεύς</a:t>
            </a:r>
            <a:r>
              <a:rPr lang="ru-RU" dirty="0"/>
              <a:t> — священник) — титул, даваемый лицу белого духовенства как награда в Православной церкви.</a:t>
            </a:r>
          </a:p>
          <a:p>
            <a:r>
              <a:rPr lang="ru-RU" dirty="0"/>
              <a:t>Протоиерей — старший иерей (официальное название православного священника). До появления термина протоиерей, обиходным названием старшего православного священника было протопоп</a:t>
            </a:r>
            <a:r>
              <a:rPr lang="ru-RU" dirty="0" smtClean="0"/>
              <a:t>.</a:t>
            </a:r>
            <a:endParaRPr lang="ru-RU" dirty="0"/>
          </a:p>
        </p:txBody>
      </p:sp>
      <p:pic>
        <p:nvPicPr>
          <p:cNvPr id="1026" name="Picture 2" descr="C:\Users\User\Desktop\церкви\DSCN14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5148064" cy="561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86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ru-RU" dirty="0"/>
          </a:p>
        </p:txBody>
      </p:sp>
      <p:sp>
        <p:nvSpPr>
          <p:cNvPr id="3" name="Объект 2"/>
          <p:cNvSpPr>
            <a:spLocks noGrp="1"/>
          </p:cNvSpPr>
          <p:nvPr>
            <p:ph idx="1"/>
          </p:nvPr>
        </p:nvSpPr>
        <p:spPr>
          <a:xfrm>
            <a:off x="5724128" y="908720"/>
            <a:ext cx="2962672" cy="5040560"/>
          </a:xfrm>
        </p:spPr>
        <p:txBody>
          <a:bodyPr>
            <a:normAutofit fontScale="55000" lnSpcReduction="20000"/>
          </a:bodyPr>
          <a:lstStyle/>
          <a:p>
            <a:r>
              <a:rPr lang="ru-RU" dirty="0"/>
              <a:t>Протоиерей обычно является настоятелем храма. Посвящение в протоиерея происходит через </a:t>
            </a:r>
            <a:r>
              <a:rPr lang="ru-RU" dirty="0" err="1"/>
              <a:t>хиротесию</a:t>
            </a:r>
            <a:r>
              <a:rPr lang="ru-RU" dirty="0"/>
              <a:t>. В Московском патриархате протоиерейство даётся не ранее чем через пять лет после награждения наперсным крестом или через десять лет после хиротонии при условии назначения на руководящую должность. Кроме того, архиерей может по согласованию с патриархом рукополагать протодиакона сразу в протоиереи.</a:t>
            </a:r>
          </a:p>
        </p:txBody>
      </p:sp>
      <p:pic>
        <p:nvPicPr>
          <p:cNvPr id="2050" name="Picture 2" descr="C:\Users\User\Desktop\церкви\DSCN1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4"/>
            <a:ext cx="572412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84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Объект 2"/>
          <p:cNvSpPr>
            <a:spLocks noGrp="1"/>
          </p:cNvSpPr>
          <p:nvPr>
            <p:ph idx="1"/>
          </p:nvPr>
        </p:nvSpPr>
        <p:spPr>
          <a:xfrm>
            <a:off x="5364088" y="1124744"/>
            <a:ext cx="3322712" cy="5328592"/>
          </a:xfrm>
        </p:spPr>
        <p:txBody>
          <a:bodyPr>
            <a:normAutofit fontScale="62500" lnSpcReduction="20000"/>
          </a:bodyPr>
          <a:lstStyle/>
          <a:p>
            <a:r>
              <a:rPr lang="ru-RU" dirty="0"/>
              <a:t>Протоиерей обычно является настоятелем храма. Посвящение в протоиерея происходит через </a:t>
            </a:r>
            <a:r>
              <a:rPr lang="ru-RU" dirty="0" err="1"/>
              <a:t>хиротесию</a:t>
            </a:r>
            <a:r>
              <a:rPr lang="ru-RU" dirty="0"/>
              <a:t>. В Московском патриархате протоиерейство даётся не ранее чем через пять лет после награждения наперсным крестом или через десять лет после хиротонии при условии назначения на руководящую должность. Кроме того, архиерей может по согласованию с патриархом рукополагать протодиакона сразу в протоиереи.</a:t>
            </a:r>
          </a:p>
          <a:p>
            <a:endParaRPr lang="ru-RU" dirty="0"/>
          </a:p>
        </p:txBody>
      </p:sp>
      <p:pic>
        <p:nvPicPr>
          <p:cNvPr id="3074" name="Picture 2" descr="C:\Users\User\Desktop\церкви\DSCN14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536408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39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sp>
        <p:nvSpPr>
          <p:cNvPr id="3" name="Объект 2"/>
          <p:cNvSpPr>
            <a:spLocks noGrp="1"/>
          </p:cNvSpPr>
          <p:nvPr>
            <p:ph idx="1"/>
          </p:nvPr>
        </p:nvSpPr>
        <p:spPr>
          <a:xfrm>
            <a:off x="6084168" y="1556792"/>
            <a:ext cx="2602632" cy="4320480"/>
          </a:xfrm>
        </p:spPr>
        <p:txBody>
          <a:bodyPr>
            <a:normAutofit fontScale="47500" lnSpcReduction="20000"/>
          </a:bodyPr>
          <a:lstStyle/>
          <a:p>
            <a:r>
              <a:rPr lang="ru-RU" dirty="0"/>
              <a:t>Диакон есть первая ступень в священной иерархии (священноначалии). </a:t>
            </a:r>
          </a:p>
          <a:p>
            <a:r>
              <a:rPr lang="ru-RU" dirty="0"/>
              <a:t>Диакон имеет благодать непосредственно участвовать в совершении священником или архиереем таинств, но не может совершать их самостоятельно (кроме Крещения, которое могут при необходимости совершать и миряне). </a:t>
            </a:r>
          </a:p>
          <a:p>
            <a:r>
              <a:rPr lang="ru-RU" dirty="0"/>
              <a:t>Во время богослужения диакон приготавливает священные сосуды, возглашает </a:t>
            </a:r>
            <a:r>
              <a:rPr lang="ru-RU" dirty="0" err="1"/>
              <a:t>ектении</a:t>
            </a:r>
            <a:r>
              <a:rPr lang="ru-RU" dirty="0"/>
              <a:t> и т.п. </a:t>
            </a:r>
            <a:r>
              <a:rPr lang="ru-RU" dirty="0" err="1"/>
              <a:t>Поставление</a:t>
            </a:r>
            <a:r>
              <a:rPr lang="ru-RU" dirty="0"/>
              <a:t> в диаконы совершается архиереем через рукоположение.</a:t>
            </a:r>
          </a:p>
        </p:txBody>
      </p:sp>
      <p:pic>
        <p:nvPicPr>
          <p:cNvPr id="4098" name="Picture 2" descr="C:\Users\User\Desktop\церкви\DSCN14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68760"/>
            <a:ext cx="550810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25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Объект 2"/>
          <p:cNvSpPr>
            <a:spLocks noGrp="1"/>
          </p:cNvSpPr>
          <p:nvPr>
            <p:ph idx="1"/>
          </p:nvPr>
        </p:nvSpPr>
        <p:spPr>
          <a:xfrm>
            <a:off x="5148064" y="548680"/>
            <a:ext cx="3538736" cy="6192687"/>
          </a:xfrm>
        </p:spPr>
        <p:txBody>
          <a:bodyPr>
            <a:normAutofit fontScale="40000" lnSpcReduction="20000"/>
          </a:bodyPr>
          <a:lstStyle/>
          <a:p>
            <a:r>
              <a:rPr lang="ru-RU" dirty="0" err="1"/>
              <a:t>Понома́рь</a:t>
            </a:r>
            <a:r>
              <a:rPr lang="ru-RU" dirty="0"/>
              <a:t> (официально — </a:t>
            </a:r>
            <a:r>
              <a:rPr lang="ru-RU" dirty="0" err="1"/>
              <a:t>Парамона́рь</a:t>
            </a:r>
            <a:r>
              <a:rPr lang="ru-RU" dirty="0"/>
              <a:t>; от др.-греч. παρα</a:t>
            </a:r>
            <a:r>
              <a:rPr lang="ru-RU" dirty="0" err="1"/>
              <a:t>μον</a:t>
            </a:r>
            <a:r>
              <a:rPr lang="ru-RU" dirty="0"/>
              <a:t>αριος — «приставник», «привратник») — служитель православной Церкви, обязанный звонить в колокола, петь на клиросе и прислуживать при богослужении.</a:t>
            </a:r>
          </a:p>
          <a:p>
            <a:r>
              <a:rPr lang="ru-RU" dirty="0"/>
              <a:t>В древней Церкви его обязанностью было неотлучное пребывание при священных местах, например, в Вифлеемской пещере, где родился Спаситель, на Голгофе, как для охраны их от святотатства, так и для оказания различных услуг паломникам.</a:t>
            </a:r>
          </a:p>
          <a:p>
            <a:r>
              <a:rPr lang="ru-RU" dirty="0"/>
              <a:t>Он наблюдал за имуществом храма, возжигал светильники перед богослужением и гасил их по окончании его. Со временем к обязанности </a:t>
            </a:r>
            <a:r>
              <a:rPr lang="ru-RU" dirty="0" err="1"/>
              <a:t>парамонаря</a:t>
            </a:r>
            <a:r>
              <a:rPr lang="ru-RU" dirty="0"/>
              <a:t> было отнесено чтение и пение за богослужением, принесение в алтарь просфор, вина, воды, ладана, приготовление и подача священнослужителям кадильницы и теплоты, </a:t>
            </a:r>
            <a:r>
              <a:rPr lang="ru-RU" dirty="0" err="1"/>
              <a:t>призывание</a:t>
            </a:r>
            <a:r>
              <a:rPr lang="ru-RU" dirty="0"/>
              <a:t> верующих к богослужению колокольным звоном и, наконец, уборка храма и алтаря.</a:t>
            </a:r>
          </a:p>
          <a:p>
            <a:r>
              <a:rPr lang="ru-RU" dirty="0"/>
              <a:t>С конца XIX века в Русской Церкви термин используется неофициально — назначение на должность пономаря благословляется (разрешается) настоятелем храма без письменного приказа. Обязанности пономарей разделены между звонарями, певчими, </a:t>
            </a:r>
            <a:r>
              <a:rPr lang="ru-RU" dirty="0" err="1"/>
              <a:t>алтарниками</a:t>
            </a:r>
            <a:r>
              <a:rPr lang="ru-RU" dirty="0"/>
              <a:t> и псаломщиками (чтецами).</a:t>
            </a:r>
          </a:p>
          <a:p>
            <a:endParaRPr lang="ru-RU" dirty="0"/>
          </a:p>
        </p:txBody>
      </p:sp>
      <p:pic>
        <p:nvPicPr>
          <p:cNvPr id="5122" name="Picture 2" descr="C:\Users\User\Desktop\церкви\SDC12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80728"/>
            <a:ext cx="547260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73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578</Words>
  <Application>Microsoft Office PowerPoint</Application>
  <PresentationFormat>Экран (4:3)</PresentationFormat>
  <Paragraphs>47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Спасская церковь, двухэтажная, вверху престол во имя Святого пророка Божия Ильи, а внизу – Нерукотворного образа Спасителя. Церковь основана в 1624 году при первом архиепископе сибирском Киприане.Со времени основания и до 1764 г. При церкви был мужской монастырь,уничтожен-ный по малому  числу монахов.</vt:lpstr>
      <vt:lpstr>Презентация PowerPoint</vt:lpstr>
      <vt:lpstr>Стиль сибирского барокко.</vt:lpstr>
      <vt:lpstr>Священнослужители.</vt:lpstr>
      <vt:lpstr>Презентация PowerPoint</vt:lpstr>
      <vt:lpstr>Презентация PowerPoint</vt:lpstr>
      <vt:lpstr>Презентация PowerPoint</vt:lpstr>
      <vt:lpstr>Презентация PowerPoint</vt:lpstr>
      <vt:lpstr>Презентация PowerPoint</vt:lpstr>
      <vt:lpstr>Параскивиевская церковь.</vt:lpstr>
      <vt:lpstr>Успенская церковь.</vt:lpstr>
      <vt:lpstr>Никольский собор.</vt:lpstr>
      <vt:lpstr>Казанская церковь.</vt:lpstr>
      <vt:lpstr>Тихвинская (кладбищенская) церковь.</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25</cp:revision>
  <dcterms:created xsi:type="dcterms:W3CDTF">2012-10-23T07:30:58Z</dcterms:created>
  <dcterms:modified xsi:type="dcterms:W3CDTF">2012-11-15T07:39:32Z</dcterms:modified>
</cp:coreProperties>
</file>