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F106-3759-4E07-ADD8-69D2E4E56327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2D71-886A-4F25-96AE-02200256C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8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F106-3759-4E07-ADD8-69D2E4E56327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2D71-886A-4F25-96AE-02200256C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F106-3759-4E07-ADD8-69D2E4E56327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2D71-886A-4F25-96AE-02200256C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30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F106-3759-4E07-ADD8-69D2E4E56327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2D71-886A-4F25-96AE-02200256C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43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F106-3759-4E07-ADD8-69D2E4E56327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2D71-886A-4F25-96AE-02200256C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F106-3759-4E07-ADD8-69D2E4E56327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2D71-886A-4F25-96AE-02200256C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F106-3759-4E07-ADD8-69D2E4E56327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2D71-886A-4F25-96AE-02200256C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34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F106-3759-4E07-ADD8-69D2E4E56327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2D71-886A-4F25-96AE-02200256C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F106-3759-4E07-ADD8-69D2E4E56327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2D71-886A-4F25-96AE-02200256C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F106-3759-4E07-ADD8-69D2E4E56327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2D71-886A-4F25-96AE-02200256C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86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F106-3759-4E07-ADD8-69D2E4E56327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2D71-886A-4F25-96AE-02200256C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97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DF106-3759-4E07-ADD8-69D2E4E56327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2D71-886A-4F25-96AE-02200256C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7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0"/>
          <a:stretch/>
        </p:blipFill>
        <p:spPr bwMode="auto">
          <a:xfrm>
            <a:off x="7993791" y="3273937"/>
            <a:ext cx="1142221" cy="880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732" y="667952"/>
            <a:ext cx="482260" cy="812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99" y="4756793"/>
            <a:ext cx="1268820" cy="634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4" y="224965"/>
            <a:ext cx="801137" cy="60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947" name="AutoShape 3"/>
          <p:cNvSpPr>
            <a:spLocks noChangeArrowheads="1"/>
          </p:cNvSpPr>
          <p:nvPr/>
        </p:nvSpPr>
        <p:spPr bwMode="auto">
          <a:xfrm>
            <a:off x="3563938" y="2852737"/>
            <a:ext cx="1800225" cy="1336903"/>
          </a:xfrm>
          <a:prstGeom prst="flowChartAlternateProcess">
            <a:avLst/>
          </a:prstGeom>
          <a:blipFill>
            <a:blip r:embed="rId6"/>
            <a:tile tx="0" ty="0" sx="100000" sy="100000" flip="none" algn="tl"/>
          </a:blipFill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3615917" y="2782380"/>
            <a:ext cx="22320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Архитектура компьютера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6034407" y="2060196"/>
            <a:ext cx="25932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Магистраль (системная шина)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7215345" y="218535"/>
            <a:ext cx="19569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Модульный принцип построения ПК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 rot="19267343">
            <a:off x="-140961" y="5054725"/>
            <a:ext cx="29629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00" b="1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Память ПК (оперативная и долговременная)</a:t>
            </a:r>
            <a:endParaRPr lang="ru-RU" sz="1600" b="1" dirty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>
            <a:off x="3132138" y="26368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>
            <a:off x="3203575" y="2636838"/>
            <a:ext cx="360363" cy="2873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73" name="Text Box 29"/>
          <p:cNvSpPr txBox="1">
            <a:spLocks noChangeArrowheads="1"/>
          </p:cNvSpPr>
          <p:nvPr/>
        </p:nvSpPr>
        <p:spPr bwMode="auto">
          <a:xfrm rot="2376527">
            <a:off x="739134" y="1219980"/>
            <a:ext cx="29492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sz="16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Аппаратная реализация ПК </a:t>
            </a:r>
          </a:p>
          <a:p>
            <a:pPr algn="l"/>
            <a:r>
              <a:rPr lang="ru-RU" sz="16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(состав системного блока)</a:t>
            </a:r>
            <a:endParaRPr lang="ru-RU" sz="16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75" name="Line 31"/>
          <p:cNvSpPr>
            <a:spLocks noChangeShapeType="1"/>
          </p:cNvSpPr>
          <p:nvPr/>
        </p:nvSpPr>
        <p:spPr bwMode="auto">
          <a:xfrm flipH="1" flipV="1">
            <a:off x="5364163" y="3839058"/>
            <a:ext cx="2815850" cy="2830301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 rot="2720421">
            <a:off x="5710651" y="5068655"/>
            <a:ext cx="129991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Процессо</a:t>
            </a: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</a:rPr>
              <a:t>р</a:t>
            </a:r>
            <a:endParaRPr lang="ru-RU" sz="1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2978" name="Line 34"/>
          <p:cNvSpPr>
            <a:spLocks noChangeShapeType="1"/>
          </p:cNvSpPr>
          <p:nvPr/>
        </p:nvSpPr>
        <p:spPr bwMode="auto">
          <a:xfrm flipH="1">
            <a:off x="107504" y="3860800"/>
            <a:ext cx="3456433" cy="2808559"/>
          </a:xfrm>
          <a:prstGeom prst="line">
            <a:avLst/>
          </a:prstGeom>
          <a:noFill/>
          <a:ln w="28575">
            <a:solidFill>
              <a:srgbClr val="007A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82" name="Line 38"/>
          <p:cNvSpPr>
            <a:spLocks noChangeShapeType="1"/>
          </p:cNvSpPr>
          <p:nvPr/>
        </p:nvSpPr>
        <p:spPr bwMode="auto">
          <a:xfrm flipV="1">
            <a:off x="5331585" y="188639"/>
            <a:ext cx="2138743" cy="276765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96" name="Line 52"/>
          <p:cNvSpPr>
            <a:spLocks noChangeShapeType="1"/>
          </p:cNvSpPr>
          <p:nvPr/>
        </p:nvSpPr>
        <p:spPr bwMode="auto">
          <a:xfrm flipH="1">
            <a:off x="6389608" y="4904581"/>
            <a:ext cx="2646441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006" name="Line 62"/>
          <p:cNvSpPr>
            <a:spLocks noChangeShapeType="1"/>
          </p:cNvSpPr>
          <p:nvPr/>
        </p:nvSpPr>
        <p:spPr bwMode="auto">
          <a:xfrm>
            <a:off x="2213768" y="4965304"/>
            <a:ext cx="3401122" cy="18281"/>
          </a:xfrm>
          <a:prstGeom prst="line">
            <a:avLst/>
          </a:prstGeom>
          <a:noFill/>
          <a:ln w="28575">
            <a:solidFill>
              <a:srgbClr val="007A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007" name="Line 63"/>
          <p:cNvSpPr>
            <a:spLocks noChangeShapeType="1"/>
          </p:cNvSpPr>
          <p:nvPr/>
        </p:nvSpPr>
        <p:spPr bwMode="auto">
          <a:xfrm>
            <a:off x="107505" y="3896122"/>
            <a:ext cx="3294508" cy="47338"/>
          </a:xfrm>
          <a:prstGeom prst="line">
            <a:avLst/>
          </a:prstGeom>
          <a:noFill/>
          <a:ln w="28575">
            <a:solidFill>
              <a:srgbClr val="007A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010" name="Line 66"/>
          <p:cNvSpPr>
            <a:spLocks noChangeShapeType="1"/>
          </p:cNvSpPr>
          <p:nvPr/>
        </p:nvSpPr>
        <p:spPr bwMode="auto">
          <a:xfrm>
            <a:off x="107504" y="2809900"/>
            <a:ext cx="3294509" cy="26565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011" name="Line 67"/>
          <p:cNvSpPr>
            <a:spLocks noChangeShapeType="1"/>
          </p:cNvSpPr>
          <p:nvPr/>
        </p:nvSpPr>
        <p:spPr bwMode="auto">
          <a:xfrm>
            <a:off x="7116207" y="667952"/>
            <a:ext cx="191984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012" name="Line 68"/>
          <p:cNvSpPr>
            <a:spLocks noChangeShapeType="1"/>
          </p:cNvSpPr>
          <p:nvPr/>
        </p:nvSpPr>
        <p:spPr bwMode="auto">
          <a:xfrm>
            <a:off x="5810723" y="2329011"/>
            <a:ext cx="307824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013" name="Line 69"/>
          <p:cNvSpPr>
            <a:spLocks noChangeShapeType="1"/>
          </p:cNvSpPr>
          <p:nvPr/>
        </p:nvSpPr>
        <p:spPr bwMode="auto">
          <a:xfrm flipH="1" flipV="1">
            <a:off x="5454907" y="3951660"/>
            <a:ext cx="3581141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014" name="Line 70"/>
          <p:cNvSpPr>
            <a:spLocks noChangeShapeType="1"/>
          </p:cNvSpPr>
          <p:nvPr/>
        </p:nvSpPr>
        <p:spPr bwMode="auto">
          <a:xfrm>
            <a:off x="7038182" y="5517232"/>
            <a:ext cx="1997868" cy="1588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7053570" y="636377"/>
            <a:ext cx="108000" cy="72232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721502" y="2297982"/>
            <a:ext cx="108000" cy="72232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141075" y="1769268"/>
            <a:ext cx="108000" cy="72232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7457408" y="2301079"/>
            <a:ext cx="108000" cy="72232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8316416" y="2309551"/>
            <a:ext cx="108000" cy="72232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6750076" y="2347967"/>
            <a:ext cx="14834" cy="8275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524328" y="2345667"/>
            <a:ext cx="0" cy="7850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8356103" y="2302121"/>
            <a:ext cx="0" cy="8734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18090" y="2416230"/>
            <a:ext cx="553998" cy="7218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Шина данных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57410" y="2437662"/>
            <a:ext cx="553998" cy="6484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Шина адреса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62974" y="2273380"/>
            <a:ext cx="553998" cy="9769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Шина управления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70"/>
          <p:cNvSpPr>
            <a:spLocks noChangeShapeType="1"/>
          </p:cNvSpPr>
          <p:nvPr/>
        </p:nvSpPr>
        <p:spPr bwMode="auto">
          <a:xfrm>
            <a:off x="7993791" y="6491288"/>
            <a:ext cx="1042259" cy="36116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414886" y="3896122"/>
            <a:ext cx="108000" cy="7223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6379911" y="4868465"/>
            <a:ext cx="108000" cy="7223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379911" y="3932238"/>
            <a:ext cx="108000" cy="7223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5422104" y="3583801"/>
            <a:ext cx="32055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Comic Sans MS" pitchFamily="66" charset="0"/>
              </a:rPr>
              <a:t>Физическое устройство процессора</a:t>
            </a:r>
            <a:endParaRPr lang="ru-RU" sz="1200" dirty="0">
              <a:latin typeface="Comic Sans MS" pitchFamily="66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7295874" y="3932238"/>
            <a:ext cx="108000" cy="7223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8424416" y="3929063"/>
            <a:ext cx="108000" cy="7223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6325780" y="4642301"/>
            <a:ext cx="31354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>
                <a:latin typeface="Comic Sans MS" pitchFamily="66" charset="0"/>
              </a:rPr>
              <a:t>Л</a:t>
            </a:r>
            <a:r>
              <a:rPr lang="ru-RU" sz="1200" dirty="0" smtClean="0">
                <a:latin typeface="Comic Sans MS" pitchFamily="66" charset="0"/>
              </a:rPr>
              <a:t>огическое устройство процессора</a:t>
            </a:r>
            <a:endParaRPr lang="ru-RU" sz="1200" dirty="0">
              <a:latin typeface="Comic Sans MS" pitchFamily="66" charset="0"/>
            </a:endParaRPr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8027713" y="6216066"/>
            <a:ext cx="8612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 Box 13"/>
          <p:cNvSpPr txBox="1">
            <a:spLocks noChangeArrowheads="1"/>
          </p:cNvSpPr>
          <p:nvPr/>
        </p:nvSpPr>
        <p:spPr bwMode="auto">
          <a:xfrm>
            <a:off x="7188061" y="5252704"/>
            <a:ext cx="16293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Comic Sans MS" pitchFamily="66" charset="0"/>
              </a:rPr>
              <a:t>Характеристики</a:t>
            </a:r>
            <a:endParaRPr lang="ru-RU" sz="1200" dirty="0">
              <a:latin typeface="Comic Sans MS" pitchFamily="66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6433911" y="3927585"/>
            <a:ext cx="8860" cy="66981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349874" y="3950946"/>
            <a:ext cx="8860" cy="66981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8484718" y="3919647"/>
            <a:ext cx="8860" cy="66981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8552633" y="4919300"/>
            <a:ext cx="0" cy="41368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7170341" y="4872426"/>
            <a:ext cx="8860" cy="46056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8176864" y="5535092"/>
            <a:ext cx="8860" cy="66981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8793962" y="5535092"/>
            <a:ext cx="8860" cy="66981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851549" y="4919300"/>
            <a:ext cx="0" cy="41368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Овал 73"/>
          <p:cNvSpPr/>
          <p:nvPr/>
        </p:nvSpPr>
        <p:spPr>
          <a:xfrm>
            <a:off x="7125201" y="4893072"/>
            <a:ext cx="108000" cy="7223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7803641" y="4868465"/>
            <a:ext cx="108000" cy="7223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8498633" y="4877593"/>
            <a:ext cx="108000" cy="7223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8127529" y="5506120"/>
            <a:ext cx="108000" cy="7223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8748822" y="5475958"/>
            <a:ext cx="108000" cy="7223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7017201" y="5514058"/>
            <a:ext cx="108000" cy="7223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8007412" y="6491288"/>
            <a:ext cx="108000" cy="7223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Box 80"/>
          <p:cNvSpPr txBox="1"/>
          <p:nvPr/>
        </p:nvSpPr>
        <p:spPr>
          <a:xfrm>
            <a:off x="5871909" y="3927585"/>
            <a:ext cx="692497" cy="5803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Сам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-сор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791960" y="3932238"/>
            <a:ext cx="523220" cy="5803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Сопро</a:t>
            </a:r>
            <a:r>
              <a:rPr lang="ru-RU" sz="1100" b="1" dirty="0" err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цессор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37006" y="4004470"/>
            <a:ext cx="861774" cy="6451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Кэш-память</a:t>
            </a:r>
          </a:p>
          <a:p>
            <a:pPr>
              <a:tabLst>
                <a:tab pos="447675" algn="l"/>
              </a:tabLst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2-х уровней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47924" y="4752669"/>
            <a:ext cx="353943" cy="5803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АЛУ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401041" y="4940697"/>
            <a:ext cx="353943" cy="3330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УУ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039973" y="4780800"/>
            <a:ext cx="492443" cy="5803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Кэш-памят</a:t>
            </a:r>
            <a:r>
              <a:rPr lang="ru-RU" sz="1000" b="1" dirty="0" smtClean="0">
                <a:latin typeface="Comic Sans MS" pitchFamily="66" charset="0"/>
              </a:rPr>
              <a:t>ь</a:t>
            </a:r>
            <a:endParaRPr lang="ru-RU" sz="1000" b="1" dirty="0">
              <a:latin typeface="Comic Sans MS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670624" y="5506404"/>
            <a:ext cx="523220" cy="7291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Тактовая частота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77726" y="5550288"/>
            <a:ext cx="523220" cy="5803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Разряд-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ность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 Box 13"/>
          <p:cNvSpPr txBox="1">
            <a:spLocks noChangeArrowheads="1"/>
          </p:cNvSpPr>
          <p:nvPr/>
        </p:nvSpPr>
        <p:spPr bwMode="auto">
          <a:xfrm>
            <a:off x="2579591" y="4706586"/>
            <a:ext cx="32055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Долговременная память (диски)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1340499" y="1142596"/>
            <a:ext cx="108000" cy="72232"/>
          </a:xfrm>
          <a:prstGeom prst="ellipse">
            <a:avLst/>
          </a:prstGeom>
          <a:solidFill>
            <a:schemeClr val="accent2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900CC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494412" y="3896122"/>
            <a:ext cx="108000" cy="72232"/>
          </a:xfrm>
          <a:prstGeom prst="ellipse">
            <a:avLst/>
          </a:prstGeom>
          <a:solidFill>
            <a:srgbClr val="00B050"/>
          </a:solidFill>
          <a:ln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1987466" y="3907344"/>
            <a:ext cx="108000" cy="72232"/>
          </a:xfrm>
          <a:prstGeom prst="ellipse">
            <a:avLst/>
          </a:prstGeom>
          <a:solidFill>
            <a:srgbClr val="00B050"/>
          </a:solidFill>
          <a:ln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3348013" y="3936738"/>
            <a:ext cx="108000" cy="72232"/>
          </a:xfrm>
          <a:prstGeom prst="ellipse">
            <a:avLst/>
          </a:prstGeom>
          <a:solidFill>
            <a:srgbClr val="00B050"/>
          </a:solidFill>
          <a:ln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3860329" y="5608496"/>
            <a:ext cx="108000" cy="72232"/>
          </a:xfrm>
          <a:prstGeom prst="ellipse">
            <a:avLst/>
          </a:prstGeom>
          <a:solidFill>
            <a:srgbClr val="00B050"/>
          </a:solidFill>
          <a:ln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3864759" y="5904951"/>
            <a:ext cx="108000" cy="72232"/>
          </a:xfrm>
          <a:prstGeom prst="ellipse">
            <a:avLst/>
          </a:prstGeom>
          <a:solidFill>
            <a:srgbClr val="00B050"/>
          </a:solidFill>
          <a:ln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3864759" y="5270805"/>
            <a:ext cx="108000" cy="72232"/>
          </a:xfrm>
          <a:prstGeom prst="ellipse">
            <a:avLst/>
          </a:prstGeom>
          <a:solidFill>
            <a:srgbClr val="00B050"/>
          </a:solidFill>
          <a:ln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5406643" y="4954724"/>
            <a:ext cx="108000" cy="72232"/>
          </a:xfrm>
          <a:prstGeom prst="ellipse">
            <a:avLst/>
          </a:prstGeom>
          <a:solidFill>
            <a:srgbClr val="00B050"/>
          </a:solidFill>
          <a:ln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3853245" y="4938328"/>
            <a:ext cx="108000" cy="72232"/>
          </a:xfrm>
          <a:prstGeom prst="ellipse">
            <a:avLst/>
          </a:prstGeom>
          <a:solidFill>
            <a:srgbClr val="00B050"/>
          </a:solidFill>
          <a:ln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3194075" y="4947469"/>
            <a:ext cx="108000" cy="72232"/>
          </a:xfrm>
          <a:prstGeom prst="ellipse">
            <a:avLst/>
          </a:prstGeom>
          <a:solidFill>
            <a:srgbClr val="00B050"/>
          </a:solidFill>
          <a:ln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2479206" y="4947469"/>
            <a:ext cx="108000" cy="72232"/>
          </a:xfrm>
          <a:prstGeom prst="ellipse">
            <a:avLst/>
          </a:prstGeom>
          <a:solidFill>
            <a:srgbClr val="00B050"/>
          </a:solidFill>
          <a:ln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>
            <a:off x="2528776" y="5025389"/>
            <a:ext cx="4430" cy="1282541"/>
          </a:xfrm>
          <a:prstGeom prst="line">
            <a:avLst/>
          </a:prstGeom>
          <a:ln w="28575">
            <a:solidFill>
              <a:srgbClr val="007A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2140652" y="5126144"/>
            <a:ext cx="346249" cy="11817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ЖМД (винчестер)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>
            <a:off x="3248075" y="4999649"/>
            <a:ext cx="4430" cy="1282541"/>
          </a:xfrm>
          <a:prstGeom prst="line">
            <a:avLst/>
          </a:prstGeom>
          <a:ln w="28575">
            <a:solidFill>
              <a:srgbClr val="007A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856201" y="4913709"/>
            <a:ext cx="353943" cy="11817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МД (дискета)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437598" y="5080681"/>
            <a:ext cx="523220" cy="11817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Лазерные диски (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DVD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154614" y="5053718"/>
            <a:ext cx="353943" cy="11817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Flash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-память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3914329" y="4983585"/>
            <a:ext cx="4430" cy="1282541"/>
          </a:xfrm>
          <a:prstGeom prst="line">
            <a:avLst/>
          </a:prstGeom>
          <a:ln w="28575">
            <a:solidFill>
              <a:srgbClr val="007A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3904531" y="5315470"/>
            <a:ext cx="1233767" cy="0"/>
          </a:xfrm>
          <a:prstGeom prst="line">
            <a:avLst/>
          </a:prstGeom>
          <a:ln w="28575">
            <a:solidFill>
              <a:srgbClr val="007A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>
            <a:endCxn id="110" idx="1"/>
          </p:cNvCxnSpPr>
          <p:nvPr/>
        </p:nvCxnSpPr>
        <p:spPr>
          <a:xfrm>
            <a:off x="3914329" y="5636034"/>
            <a:ext cx="1240285" cy="8578"/>
          </a:xfrm>
          <a:prstGeom prst="line">
            <a:avLst/>
          </a:prstGeom>
          <a:ln w="28575">
            <a:solidFill>
              <a:srgbClr val="007A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V="1">
            <a:off x="3914329" y="5941067"/>
            <a:ext cx="1223969" cy="14300"/>
          </a:xfrm>
          <a:prstGeom prst="line">
            <a:avLst/>
          </a:prstGeom>
          <a:ln w="28575">
            <a:solidFill>
              <a:srgbClr val="007A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 Box 13"/>
          <p:cNvSpPr txBox="1">
            <a:spLocks noChangeArrowheads="1"/>
          </p:cNvSpPr>
          <p:nvPr/>
        </p:nvSpPr>
        <p:spPr bwMode="auto">
          <a:xfrm>
            <a:off x="3991612" y="5032653"/>
            <a:ext cx="11607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CD-R, DVD-R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 Box 13"/>
          <p:cNvSpPr txBox="1">
            <a:spLocks noChangeArrowheads="1"/>
          </p:cNvSpPr>
          <p:nvPr/>
        </p:nvSpPr>
        <p:spPr bwMode="auto">
          <a:xfrm>
            <a:off x="3904531" y="5332986"/>
            <a:ext cx="10792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CD,DVD-RW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 Box 13"/>
          <p:cNvSpPr txBox="1">
            <a:spLocks noChangeArrowheads="1"/>
          </p:cNvSpPr>
          <p:nvPr/>
        </p:nvSpPr>
        <p:spPr bwMode="auto">
          <a:xfrm>
            <a:off x="3867285" y="5706964"/>
            <a:ext cx="13527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CD, DVD-ROM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>
            <a:off x="3724484" y="324727"/>
            <a:ext cx="4430" cy="249845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2041466" y="3918347"/>
            <a:ext cx="8860" cy="669815"/>
          </a:xfrm>
          <a:prstGeom prst="line">
            <a:avLst/>
          </a:prstGeom>
          <a:ln w="28575">
            <a:solidFill>
              <a:srgbClr val="007A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1213252" y="3911901"/>
            <a:ext cx="8860" cy="1041376"/>
          </a:xfrm>
          <a:prstGeom prst="line">
            <a:avLst/>
          </a:prstGeom>
          <a:ln w="28575">
            <a:solidFill>
              <a:srgbClr val="007A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539552" y="3885251"/>
            <a:ext cx="8860" cy="1094677"/>
          </a:xfrm>
          <a:prstGeom prst="line">
            <a:avLst/>
          </a:prstGeom>
          <a:ln w="28575">
            <a:solidFill>
              <a:srgbClr val="007A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4415" y="3971810"/>
            <a:ext cx="523220" cy="8897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Логическое устройство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20809" y="3907344"/>
            <a:ext cx="523220" cy="9209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Физическое устройство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470953" y="3460513"/>
            <a:ext cx="523220" cy="11817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Функция, свойство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1159252" y="3864641"/>
            <a:ext cx="108000" cy="72232"/>
          </a:xfrm>
          <a:prstGeom prst="ellipse">
            <a:avLst/>
          </a:prstGeom>
          <a:solidFill>
            <a:srgbClr val="00B050"/>
          </a:solidFill>
          <a:ln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2321911" y="1959464"/>
            <a:ext cx="108000" cy="72232"/>
          </a:xfrm>
          <a:prstGeom prst="ellipse">
            <a:avLst/>
          </a:prstGeom>
          <a:solidFill>
            <a:schemeClr val="accent2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900CC"/>
              </a:solidFill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3683819" y="584572"/>
            <a:ext cx="108000" cy="7223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900CC"/>
              </a:solidFill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3348807" y="2777160"/>
            <a:ext cx="108000" cy="72232"/>
          </a:xfrm>
          <a:prstGeom prst="ellipse">
            <a:avLst/>
          </a:prstGeom>
          <a:solidFill>
            <a:schemeClr val="accent2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900CC"/>
              </a:solidFill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1855396" y="1574061"/>
            <a:ext cx="108000" cy="72232"/>
          </a:xfrm>
          <a:prstGeom prst="ellipse">
            <a:avLst/>
          </a:prstGeom>
          <a:solidFill>
            <a:schemeClr val="accent2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900CC"/>
              </a:solidFill>
            </a:endParaRPr>
          </a:p>
        </p:txBody>
      </p:sp>
      <p:sp>
        <p:nvSpPr>
          <p:cNvPr id="134" name="Text Box 13"/>
          <p:cNvSpPr txBox="1">
            <a:spLocks noChangeArrowheads="1"/>
          </p:cNvSpPr>
          <p:nvPr/>
        </p:nvSpPr>
        <p:spPr bwMode="auto">
          <a:xfrm>
            <a:off x="107505" y="2790619"/>
            <a:ext cx="3205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Логическая схема </a:t>
            </a:r>
          </a:p>
          <a:p>
            <a:pPr algn="l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материнской платы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Line 66"/>
          <p:cNvSpPr>
            <a:spLocks noChangeShapeType="1"/>
          </p:cNvSpPr>
          <p:nvPr/>
        </p:nvSpPr>
        <p:spPr bwMode="auto">
          <a:xfrm>
            <a:off x="134711" y="1988841"/>
            <a:ext cx="22952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7" name="Line 66"/>
          <p:cNvSpPr>
            <a:spLocks noChangeShapeType="1"/>
          </p:cNvSpPr>
          <p:nvPr/>
        </p:nvSpPr>
        <p:spPr bwMode="auto">
          <a:xfrm>
            <a:off x="118250" y="1212081"/>
            <a:ext cx="1352704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" name="Line 66"/>
          <p:cNvSpPr>
            <a:spLocks noChangeShapeType="1"/>
          </p:cNvSpPr>
          <p:nvPr/>
        </p:nvSpPr>
        <p:spPr bwMode="auto">
          <a:xfrm>
            <a:off x="122099" y="1610177"/>
            <a:ext cx="1833373" cy="9072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9" name="Text Box 17"/>
          <p:cNvSpPr txBox="1">
            <a:spLocks noChangeArrowheads="1"/>
          </p:cNvSpPr>
          <p:nvPr/>
        </p:nvSpPr>
        <p:spPr bwMode="auto">
          <a:xfrm>
            <a:off x="116663" y="717047"/>
            <a:ext cx="11195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Блок питания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 Box 17"/>
          <p:cNvSpPr txBox="1">
            <a:spLocks noChangeArrowheads="1"/>
          </p:cNvSpPr>
          <p:nvPr/>
        </p:nvSpPr>
        <p:spPr bwMode="auto">
          <a:xfrm>
            <a:off x="131398" y="1293032"/>
            <a:ext cx="16081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Дисководы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 Box 17"/>
          <p:cNvSpPr txBox="1">
            <a:spLocks noChangeArrowheads="1"/>
          </p:cNvSpPr>
          <p:nvPr/>
        </p:nvSpPr>
        <p:spPr bwMode="auto">
          <a:xfrm>
            <a:off x="3680" y="1570031"/>
            <a:ext cx="22391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Видеокарта, звуковая и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сетевая карты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7251" y="16950"/>
            <a:ext cx="4545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Логико-смысловая модель темы «Архитектура ПК»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 Box 12"/>
          <p:cNvSpPr txBox="1">
            <a:spLocks noChangeArrowheads="1"/>
          </p:cNvSpPr>
          <p:nvPr/>
        </p:nvSpPr>
        <p:spPr bwMode="auto">
          <a:xfrm rot="16200000">
            <a:off x="2236865" y="1343090"/>
            <a:ext cx="260658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Устройства ввода/вывода</a:t>
            </a:r>
            <a:endParaRPr lang="ru-RU" sz="1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Line 66"/>
          <p:cNvSpPr>
            <a:spLocks noChangeShapeType="1"/>
          </p:cNvSpPr>
          <p:nvPr/>
        </p:nvSpPr>
        <p:spPr bwMode="auto">
          <a:xfrm>
            <a:off x="3728914" y="620688"/>
            <a:ext cx="2362480" cy="13283"/>
          </a:xfrm>
          <a:prstGeom prst="line">
            <a:avLst/>
          </a:prstGeom>
          <a:noFill/>
          <a:ln w="2857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" name="Line 66"/>
          <p:cNvSpPr>
            <a:spLocks noChangeShapeType="1"/>
          </p:cNvSpPr>
          <p:nvPr/>
        </p:nvSpPr>
        <p:spPr bwMode="auto">
          <a:xfrm>
            <a:off x="3760621" y="1729186"/>
            <a:ext cx="1732547" cy="28563"/>
          </a:xfrm>
          <a:prstGeom prst="line">
            <a:avLst/>
          </a:prstGeom>
          <a:noFill/>
          <a:ln w="2857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5" name="Text Box 17"/>
          <p:cNvSpPr txBox="1">
            <a:spLocks noChangeArrowheads="1"/>
          </p:cNvSpPr>
          <p:nvPr/>
        </p:nvSpPr>
        <p:spPr bwMode="auto">
          <a:xfrm>
            <a:off x="3875868" y="356972"/>
            <a:ext cx="16081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Устройства вывода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 Box 17"/>
          <p:cNvSpPr txBox="1">
            <a:spLocks noChangeArrowheads="1"/>
          </p:cNvSpPr>
          <p:nvPr/>
        </p:nvSpPr>
        <p:spPr bwMode="auto">
          <a:xfrm>
            <a:off x="3819625" y="1417907"/>
            <a:ext cx="16081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Устройства ввода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Овал 146"/>
          <p:cNvSpPr/>
          <p:nvPr/>
        </p:nvSpPr>
        <p:spPr>
          <a:xfrm>
            <a:off x="3709433" y="1700153"/>
            <a:ext cx="108000" cy="7223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900CC"/>
              </a:solidFill>
            </a:endParaRPr>
          </a:p>
        </p:txBody>
      </p:sp>
      <p:pic>
        <p:nvPicPr>
          <p:cNvPr id="1026" name="Picture 2" descr="Сканировать1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3" t="7755" r="29979" b="62642"/>
          <a:stretch/>
        </p:blipFill>
        <p:spPr bwMode="auto">
          <a:xfrm>
            <a:off x="1748247" y="2457677"/>
            <a:ext cx="1635509" cy="134608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57" descr="винчестер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85" y="5640919"/>
            <a:ext cx="1106687" cy="112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58" descr="флоппи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206" y="6010108"/>
            <a:ext cx="796550" cy="81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9" descr="Cd2"/>
          <p:cNvPicPr>
            <a:picLocks noChangeAspect="1" noChangeArrowheads="1"/>
          </p:cNvPicPr>
          <p:nvPr/>
        </p:nvPicPr>
        <p:blipFill>
          <a:blip r:embed="rId10" cstate="print">
            <a:lum bright="18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868" y="5983963"/>
            <a:ext cx="792163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2" name="Группа 151"/>
          <p:cNvGrpSpPr/>
          <p:nvPr/>
        </p:nvGrpSpPr>
        <p:grpSpPr>
          <a:xfrm>
            <a:off x="3696579" y="-395630"/>
            <a:ext cx="8748562" cy="3939382"/>
            <a:chOff x="1008014" y="2729706"/>
            <a:chExt cx="8748562" cy="3939382"/>
          </a:xfrm>
        </p:grpSpPr>
        <p:pic>
          <p:nvPicPr>
            <p:cNvPr id="157" name="Picture 56" descr="сканер genius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5575" y="5307309"/>
              <a:ext cx="865727" cy="593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" name="Rectangle 4"/>
            <p:cNvSpPr>
              <a:spLocks noChangeArrowheads="1"/>
            </p:cNvSpPr>
            <p:nvPr/>
          </p:nvSpPr>
          <p:spPr bwMode="auto">
            <a:xfrm flipH="1">
              <a:off x="9144000" y="2729706"/>
              <a:ext cx="612576" cy="39393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54" name="Picture 53" descr="клав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014" y="4932137"/>
              <a:ext cx="868714" cy="6508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" name="Picture 54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197" y="5485627"/>
              <a:ext cx="395288" cy="388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FF33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6" name="Picture 55" descr="джойстик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9209" y="4787937"/>
              <a:ext cx="468313" cy="593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2956" name="Text Box 12"/>
          <p:cNvSpPr txBox="1">
            <a:spLocks noChangeArrowheads="1"/>
          </p:cNvSpPr>
          <p:nvPr/>
        </p:nvSpPr>
        <p:spPr bwMode="auto">
          <a:xfrm rot="18505295">
            <a:off x="4566927" y="1037736"/>
            <a:ext cx="31911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Магистрально-модульный принцип построения ПК</a:t>
            </a:r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7" name="Picture 3" descr="C:\Users\Irina\Desktop\К проекту\Фото\ПК.jpg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013" y="3273937"/>
            <a:ext cx="1195874" cy="98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62" descr="3cf700dc965f2fca6e291d9f67e882a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131" y="737177"/>
            <a:ext cx="434173" cy="42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04" y="654295"/>
            <a:ext cx="751904" cy="751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11" t="25207" r="24113" b="29472"/>
          <a:stretch/>
        </p:blipFill>
        <p:spPr bwMode="auto">
          <a:xfrm>
            <a:off x="4966087" y="698655"/>
            <a:ext cx="675456" cy="647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077" y="6010108"/>
            <a:ext cx="866722" cy="866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1" name="Прямая соединительная линия 110"/>
          <p:cNvCxnSpPr/>
          <p:nvPr/>
        </p:nvCxnSpPr>
        <p:spPr>
          <a:xfrm>
            <a:off x="5468886" y="4979928"/>
            <a:ext cx="4430" cy="1282541"/>
          </a:xfrm>
          <a:prstGeom prst="line">
            <a:avLst/>
          </a:prstGeom>
          <a:ln w="28575">
            <a:solidFill>
              <a:srgbClr val="007A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Box 13"/>
          <p:cNvSpPr txBox="1">
            <a:spLocks noChangeArrowheads="1"/>
          </p:cNvSpPr>
          <p:nvPr/>
        </p:nvSpPr>
        <p:spPr bwMode="auto">
          <a:xfrm>
            <a:off x="107017" y="3434457"/>
            <a:ext cx="1725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Оперативная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память</a:t>
            </a:r>
          </a:p>
          <a:p>
            <a:pPr algn="l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(ОЗУ)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84" name="Line 40"/>
          <p:cNvSpPr>
            <a:spLocks noChangeShapeType="1"/>
          </p:cNvSpPr>
          <p:nvPr/>
        </p:nvSpPr>
        <p:spPr bwMode="auto">
          <a:xfrm>
            <a:off x="794601" y="698655"/>
            <a:ext cx="2784357" cy="2257642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5" y="1988841"/>
            <a:ext cx="916192" cy="68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999" y="1928257"/>
            <a:ext cx="900793" cy="675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6" y="2006467"/>
            <a:ext cx="1100532" cy="73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191" y="3994911"/>
            <a:ext cx="841398" cy="76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54" y="5592446"/>
            <a:ext cx="1322036" cy="881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788" y="2554759"/>
            <a:ext cx="715963" cy="62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731" y="943810"/>
            <a:ext cx="2291317" cy="99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15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125</Words>
  <Application>Microsoft Office PowerPoint</Application>
  <PresentationFormat>Экран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18</cp:revision>
  <dcterms:created xsi:type="dcterms:W3CDTF">2012-09-18T18:53:35Z</dcterms:created>
  <dcterms:modified xsi:type="dcterms:W3CDTF">2012-09-19T15:42:16Z</dcterms:modified>
</cp:coreProperties>
</file>