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61" r:id="rId4"/>
    <p:sldId id="262" r:id="rId5"/>
    <p:sldId id="263" r:id="rId6"/>
    <p:sldId id="264" r:id="rId7"/>
    <p:sldId id="265" r:id="rId8"/>
    <p:sldId id="258" r:id="rId9"/>
    <p:sldId id="259" r:id="rId10"/>
    <p:sldId id="266"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3" d="100"/>
          <a:sy n="73" d="100"/>
        </p:scale>
        <p:origin x="84"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046BA9E-7C40-4519-9D3B-3E8D0184AB50}" type="datetimeFigureOut">
              <a:rPr lang="ru-RU" smtClean="0"/>
              <a:t>25.06.2018</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BD40F58-1002-4039-9E29-D5C45E6B80E4}"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208678"/>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046BA9E-7C40-4519-9D3B-3E8D0184AB50}" type="datetimeFigureOut">
              <a:rPr lang="ru-RU" smtClean="0"/>
              <a:t>25.06.2018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1600519960"/>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046BA9E-7C40-4519-9D3B-3E8D0184AB50}" type="datetimeFigureOut">
              <a:rPr lang="ru-RU" smtClean="0"/>
              <a:t>25.06.2018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3838458034"/>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046BA9E-7C40-4519-9D3B-3E8D0184AB50}" type="datetimeFigureOut">
              <a:rPr lang="ru-RU" smtClean="0"/>
              <a:t>25.06.2018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3352518761"/>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046BA9E-7C40-4519-9D3B-3E8D0184AB50}" type="datetimeFigureOut">
              <a:rPr lang="ru-RU" smtClean="0"/>
              <a:t>25.06.2018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40F58-1002-4039-9E29-D5C45E6B80E4}"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080713"/>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046BA9E-7C40-4519-9D3B-3E8D0184AB50}" type="datetimeFigureOut">
              <a:rPr lang="ru-RU" smtClean="0"/>
              <a:t>25.06.2018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1813820137"/>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046BA9E-7C40-4519-9D3B-3E8D0184AB50}" type="datetimeFigureOut">
              <a:rPr lang="ru-RU" smtClean="0"/>
              <a:t>25.06.2018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698112867"/>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046BA9E-7C40-4519-9D3B-3E8D0184AB50}" type="datetimeFigureOut">
              <a:rPr lang="ru-RU" smtClean="0"/>
              <a:t>25.06.2018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1577922672"/>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6BA9E-7C40-4519-9D3B-3E8D0184AB50}" type="datetimeFigureOut">
              <a:rPr lang="ru-RU" smtClean="0"/>
              <a:t>25.06.2018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4073252194"/>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046BA9E-7C40-4519-9D3B-3E8D0184AB50}" type="datetimeFigureOut">
              <a:rPr lang="ru-RU" smtClean="0"/>
              <a:t>25.06.2018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858951419"/>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046BA9E-7C40-4519-9D3B-3E8D0184AB50}" type="datetimeFigureOut">
              <a:rPr lang="ru-RU" smtClean="0"/>
              <a:t>25.06.2018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40F58-1002-4039-9E29-D5C45E6B80E4}" type="slidenum">
              <a:rPr lang="ru-RU" smtClean="0"/>
              <a:t>‹#›</a:t>
            </a:fld>
            <a:endParaRPr lang="ru-RU"/>
          </a:p>
        </p:txBody>
      </p:sp>
    </p:spTree>
    <p:extLst>
      <p:ext uri="{BB962C8B-B14F-4D97-AF65-F5344CB8AC3E}">
        <p14:creationId xmlns:p14="http://schemas.microsoft.com/office/powerpoint/2010/main" val="3709459904"/>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046BA9E-7C40-4519-9D3B-3E8D0184AB50}" type="datetimeFigureOut">
              <a:rPr lang="ru-RU" smtClean="0"/>
              <a:t>25.06.2018</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BD40F58-1002-4039-9E29-D5C45E6B80E4}" type="slidenum">
              <a:rPr lang="ru-RU" smtClean="0"/>
              <a:t>‹#›</a:t>
            </a:fld>
            <a:endParaRPr lang="ru-RU"/>
          </a:p>
        </p:txBody>
      </p:sp>
    </p:spTree>
    <p:extLst>
      <p:ext uri="{BB962C8B-B14F-4D97-AF65-F5344CB8AC3E}">
        <p14:creationId xmlns:p14="http://schemas.microsoft.com/office/powerpoint/2010/main" val="2564787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9559" y="3095627"/>
            <a:ext cx="9870011" cy="1107996"/>
          </a:xfrm>
          <a:prstGeom prst="rect">
            <a:avLst/>
          </a:prstGeom>
          <a:noFill/>
        </p:spPr>
        <p:txBody>
          <a:bodyPr wrap="none" lIns="91440" tIns="45720" rIns="91440" bIns="45720">
            <a:spAutoFit/>
          </a:bodyPr>
          <a:lstStyle/>
          <a:p>
            <a:pPr algn="ctr"/>
            <a:r>
              <a:rPr lang="ru-RU" sz="6600" b="0" cap="none" spc="0" dirty="0" smtClean="0">
                <a:ln w="0"/>
                <a:solidFill>
                  <a:schemeClr val="accent1">
                    <a:lumMod val="75000"/>
                  </a:schemeClr>
                </a:solidFill>
                <a:effectLst>
                  <a:outerShdw blurRad="38100" dist="25400" dir="5400000" algn="ctr" rotWithShape="0">
                    <a:srgbClr val="6E747A">
                      <a:alpha val="43000"/>
                    </a:srgbClr>
                  </a:outerShdw>
                </a:effectLst>
                <a:latin typeface="Comic Sans MS" panose="030F0702030302020204" pitchFamily="66" charset="0"/>
              </a:rPr>
              <a:t>Писатели родного края</a:t>
            </a:r>
            <a:endParaRPr lang="ru-RU" sz="6600" b="0" cap="none" spc="0" dirty="0">
              <a:ln w="0"/>
              <a:solidFill>
                <a:schemeClr val="accent1">
                  <a:lumMod val="75000"/>
                </a:schemeClr>
              </a:solidFill>
              <a:effectLst>
                <a:outerShdw blurRad="38100" dist="25400" dir="5400000" algn="ctr" rotWithShape="0">
                  <a:srgbClr val="6E747A">
                    <a:alpha val="43000"/>
                  </a:srgbClr>
                </a:outerShdw>
              </a:effectLst>
              <a:latin typeface="Comic Sans MS" panose="030F0702030302020204" pitchFamily="66" charset="0"/>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2500" t="3828" r="4286" b="4617"/>
          <a:stretch/>
        </p:blipFill>
        <p:spPr>
          <a:xfrm>
            <a:off x="667294" y="493239"/>
            <a:ext cx="2410095" cy="1606731"/>
          </a:xfrm>
          <a:prstGeom prst="rect">
            <a:avLst/>
          </a:prstGeom>
          <a:ln w="76200">
            <a:solidFill>
              <a:schemeClr val="accent1">
                <a:lumMod val="75000"/>
              </a:schemeClr>
            </a:solidFill>
          </a:ln>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135" y="957807"/>
            <a:ext cx="2431867" cy="1706585"/>
          </a:xfrm>
          <a:prstGeom prst="rect">
            <a:avLst/>
          </a:prstGeom>
          <a:ln w="76200">
            <a:solidFill>
              <a:schemeClr val="accent1">
                <a:lumMod val="75000"/>
              </a:schemeClr>
            </a:solidFill>
          </a:ln>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2748" y="1475190"/>
            <a:ext cx="2386149" cy="1724940"/>
          </a:xfrm>
          <a:prstGeom prst="rect">
            <a:avLst/>
          </a:prstGeom>
          <a:ln w="76200">
            <a:solidFill>
              <a:schemeClr val="accent1">
                <a:lumMod val="75000"/>
              </a:schemeClr>
            </a:solidFill>
          </a:ln>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2388" y="360053"/>
            <a:ext cx="2232116" cy="1873104"/>
          </a:xfrm>
          <a:prstGeom prst="rect">
            <a:avLst/>
          </a:prstGeom>
          <a:ln w="76200">
            <a:solidFill>
              <a:schemeClr val="accent1">
                <a:lumMod val="75000"/>
              </a:schemeClr>
            </a:solidFill>
          </a:ln>
        </p:spPr>
      </p:pic>
      <p:sp>
        <p:nvSpPr>
          <p:cNvPr id="6" name="Прямоугольник 5"/>
          <p:cNvSpPr/>
          <p:nvPr/>
        </p:nvSpPr>
        <p:spPr>
          <a:xfrm>
            <a:off x="195869" y="4050083"/>
            <a:ext cx="4720203" cy="584775"/>
          </a:xfrm>
          <a:prstGeom prst="rect">
            <a:avLst/>
          </a:prstGeom>
          <a:noFill/>
        </p:spPr>
        <p:txBody>
          <a:bodyPr wrap="none" lIns="91440" tIns="45720" rIns="91440" bIns="45720">
            <a:spAutoFit/>
          </a:bodyPr>
          <a:lstStyle/>
          <a:p>
            <a:pPr algn="ctr"/>
            <a:r>
              <a:rPr lang="ru-RU"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Олег Семёнович </a:t>
            </a:r>
            <a:r>
              <a:rPr lang="ru-RU"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Бундур</a:t>
            </a:r>
            <a:endParaRPr lang="ru-RU" sz="32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49799" y="4656255"/>
            <a:ext cx="6225807" cy="584775"/>
          </a:xfrm>
          <a:prstGeom prst="rect">
            <a:avLst/>
          </a:prstGeom>
          <a:noFill/>
        </p:spPr>
        <p:txBody>
          <a:bodyPr wrap="none" lIns="91440" tIns="45720" rIns="91440" bIns="45720">
            <a:spAutoFit/>
          </a:bodyPr>
          <a:lstStyle/>
          <a:p>
            <a:pPr algn="ctr"/>
            <a:r>
              <a:rPr lang="ru-RU"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Татьяна Борисовна </a:t>
            </a:r>
            <a:r>
              <a:rPr lang="ru-RU"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Фабрициева</a:t>
            </a:r>
            <a:endParaRPr lang="ru-RU" sz="32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88815" y="5270761"/>
            <a:ext cx="6247865" cy="584775"/>
          </a:xfrm>
          <a:prstGeom prst="rect">
            <a:avLst/>
          </a:prstGeom>
          <a:noFill/>
        </p:spPr>
        <p:txBody>
          <a:bodyPr wrap="none" lIns="91440" tIns="45720" rIns="91440" bIns="45720">
            <a:spAutoFit/>
          </a:bodyPr>
          <a:lstStyle/>
          <a:p>
            <a:pPr algn="ctr"/>
            <a:r>
              <a:rPr lang="ru-RU"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Антонина Андреевна </a:t>
            </a:r>
            <a:r>
              <a:rPr lang="ru-RU"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Патракова</a:t>
            </a:r>
            <a:endParaRPr lang="ru-RU" sz="32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349610" y="5893601"/>
            <a:ext cx="6498574" cy="584775"/>
          </a:xfrm>
          <a:prstGeom prst="rect">
            <a:avLst/>
          </a:prstGeom>
          <a:noFill/>
        </p:spPr>
        <p:txBody>
          <a:bodyPr wrap="none" lIns="91440" tIns="45720" rIns="91440" bIns="45720">
            <a:spAutoFit/>
          </a:bodyPr>
          <a:lstStyle/>
          <a:p>
            <a:pPr algn="ctr"/>
            <a:r>
              <a:rPr lang="ru-RU"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Николай Владимирович </a:t>
            </a:r>
            <a:r>
              <a:rPr lang="ru-RU"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Колычев</a:t>
            </a:r>
            <a:endParaRPr lang="ru-RU" sz="32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2" name="Muzyka_dlya_dushi_-_tihaya_spokojnaya_muzy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7294" y="5693662"/>
            <a:ext cx="609600" cy="609600"/>
          </a:xfrm>
          <a:prstGeom prst="rect">
            <a:avLst/>
          </a:prstGeom>
        </p:spPr>
      </p:pic>
    </p:spTree>
    <p:extLst>
      <p:ext uri="{BB962C8B-B14F-4D97-AF65-F5344CB8AC3E}">
        <p14:creationId xmlns:p14="http://schemas.microsoft.com/office/powerpoint/2010/main" val="3349616479"/>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7048" y="1476102"/>
            <a:ext cx="6185155" cy="1015663"/>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Презентацию выполнила:</a:t>
            </a:r>
          </a:p>
          <a:p>
            <a:pPr algn="ctr"/>
            <a:r>
              <a:rPr lang="ru-RU" sz="2000" dirty="0">
                <a:solidFill>
                  <a:srgbClr val="002060"/>
                </a:solidFill>
                <a:latin typeface="Times New Roman" panose="02020603050405020304" pitchFamily="18" charset="0"/>
                <a:cs typeface="Times New Roman" panose="02020603050405020304" pitchFamily="18" charset="0"/>
              </a:rPr>
              <a:t>в</a:t>
            </a:r>
            <a:r>
              <a:rPr lang="ru-RU" sz="2000" dirty="0" smtClean="0">
                <a:solidFill>
                  <a:srgbClr val="002060"/>
                </a:solidFill>
                <a:latin typeface="Times New Roman" panose="02020603050405020304" pitchFamily="18" charset="0"/>
                <a:cs typeface="Times New Roman" panose="02020603050405020304" pitchFamily="18" charset="0"/>
              </a:rPr>
              <a:t>едущий библиотекарь краеведческого сектора </a:t>
            </a:r>
          </a:p>
          <a:p>
            <a:pPr algn="ctr"/>
            <a:r>
              <a:rPr lang="ru-RU" sz="2000" dirty="0" smtClean="0">
                <a:solidFill>
                  <a:srgbClr val="002060"/>
                </a:solidFill>
                <a:latin typeface="Times New Roman" panose="02020603050405020304" pitchFamily="18" charset="0"/>
                <a:cs typeface="Times New Roman" panose="02020603050405020304" pitchFamily="18" charset="0"/>
              </a:rPr>
              <a:t>Центральной библиотеки г. Кандалакши – </a:t>
            </a:r>
            <a:r>
              <a:rPr lang="ru-RU" sz="2000" dirty="0" err="1" smtClean="0">
                <a:solidFill>
                  <a:srgbClr val="002060"/>
                </a:solidFill>
                <a:latin typeface="Times New Roman" panose="02020603050405020304" pitchFamily="18" charset="0"/>
                <a:cs typeface="Times New Roman" panose="02020603050405020304" pitchFamily="18" charset="0"/>
              </a:rPr>
              <a:t>Голбан</a:t>
            </a:r>
            <a:r>
              <a:rPr lang="ru-RU" sz="2000" dirty="0" smtClean="0">
                <a:solidFill>
                  <a:srgbClr val="002060"/>
                </a:solidFill>
                <a:latin typeface="Times New Roman" panose="02020603050405020304" pitchFamily="18" charset="0"/>
                <a:cs typeface="Times New Roman" panose="02020603050405020304" pitchFamily="18" charset="0"/>
              </a:rPr>
              <a:t> О.А.</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64331" y="3540033"/>
            <a:ext cx="1210588" cy="707886"/>
          </a:xfrm>
          <a:prstGeom prst="rect">
            <a:avLst/>
          </a:prstGeom>
          <a:noFill/>
        </p:spPr>
        <p:txBody>
          <a:bodyPr wrap="none" rtlCol="0">
            <a:spAutoFit/>
          </a:bodyPr>
          <a:lstStyle/>
          <a:p>
            <a:r>
              <a:rPr lang="ru-RU" sz="4000" dirty="0" smtClean="0">
                <a:solidFill>
                  <a:srgbClr val="002060"/>
                </a:solidFill>
                <a:latin typeface="Times New Roman" panose="02020603050405020304" pitchFamily="18" charset="0"/>
                <a:cs typeface="Times New Roman" panose="02020603050405020304" pitchFamily="18" charset="0"/>
              </a:rPr>
              <a:t>2018</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66787" y="4745762"/>
            <a:ext cx="4805675" cy="400110"/>
          </a:xfrm>
          <a:prstGeom prst="rect">
            <a:avLst/>
          </a:prstGeom>
          <a:noFill/>
        </p:spPr>
        <p:txBody>
          <a:bodyPr wrap="none" rtlCol="0">
            <a:spAutoFit/>
          </a:bodyPr>
          <a:lstStyle/>
          <a:p>
            <a:r>
              <a:rPr lang="ru-RU" dirty="0" smtClean="0"/>
              <a:t>(</a:t>
            </a:r>
            <a:r>
              <a:rPr lang="ru-RU" sz="2000" dirty="0">
                <a:solidFill>
                  <a:srgbClr val="002060"/>
                </a:solidFill>
                <a:latin typeface="Times New Roman" panose="02020603050405020304" pitchFamily="18" charset="0"/>
                <a:cs typeface="Times New Roman" panose="02020603050405020304" pitchFamily="18" charset="0"/>
              </a:rPr>
              <a:t>Кандалакша, город; Мурманская область)</a:t>
            </a:r>
          </a:p>
        </p:txBody>
      </p:sp>
    </p:spTree>
    <p:extLst>
      <p:ext uri="{BB962C8B-B14F-4D97-AF65-F5344CB8AC3E}">
        <p14:creationId xmlns:p14="http://schemas.microsoft.com/office/powerpoint/2010/main" val="2618779016"/>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9108" y="483326"/>
            <a:ext cx="3830904" cy="1327666"/>
          </a:xfrm>
          <a:prstGeom prst="rect">
            <a:avLst/>
          </a:prstGeom>
        </p:spPr>
        <p:txBody>
          <a:bodyPr wrap="none">
            <a:prstTxWarp prst="textTriangle">
              <a:avLst/>
            </a:prstTxWarp>
            <a:spAutoFit/>
          </a:bodyPr>
          <a:lstStyle/>
          <a:p>
            <a:pPr algn="ctr"/>
            <a:r>
              <a:rPr lang="ru-RU" dirty="0" smtClean="0">
                <a:ln w="0"/>
                <a:solidFill>
                  <a:schemeClr val="accent1"/>
                </a:solidFill>
                <a:latin typeface="Times New Roman" panose="02020603050405020304" pitchFamily="18" charset="0"/>
                <a:cs typeface="Times New Roman" panose="02020603050405020304" pitchFamily="18" charset="0"/>
              </a:rPr>
              <a:t>Олег </a:t>
            </a:r>
            <a:r>
              <a:rPr lang="ru-RU" dirty="0" err="1" smtClean="0">
                <a:ln w="0"/>
                <a:solidFill>
                  <a:schemeClr val="accent1"/>
                </a:solidFill>
                <a:latin typeface="Times New Roman" panose="02020603050405020304" pitchFamily="18" charset="0"/>
                <a:cs typeface="Times New Roman" panose="02020603050405020304" pitchFamily="18" charset="0"/>
              </a:rPr>
              <a:t>Бундур</a:t>
            </a:r>
            <a:endParaRPr lang="ru-RU" dirty="0">
              <a:ln w="0"/>
              <a:solidFill>
                <a:schemeClr val="accent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338457" y="638971"/>
            <a:ext cx="3600994" cy="5632311"/>
          </a:xfrm>
          <a:prstGeom prst="rect">
            <a:avLst/>
          </a:prstGeom>
          <a:ln w="76200">
            <a:solidFill>
              <a:schemeClr val="accent1">
                <a:lumMod val="75000"/>
              </a:schemeClr>
            </a:solidFill>
          </a:ln>
        </p:spPr>
        <p:txBody>
          <a:bodyPr wrap="square">
            <a:spAutoFit/>
          </a:bodyPr>
          <a:lstStyle/>
          <a:p>
            <a:r>
              <a:rPr lang="ru-RU" dirty="0" smtClean="0">
                <a:solidFill>
                  <a:srgbClr val="002060"/>
                </a:solidFill>
                <a:latin typeface="Times New Roman" panose="02020603050405020304" pitchFamily="18" charset="0"/>
                <a:cs typeface="Times New Roman" panose="02020603050405020304" pitchFamily="18" charset="0"/>
              </a:rPr>
              <a:t>Мама </a:t>
            </a:r>
            <a:r>
              <a:rPr lang="ru-RU" dirty="0">
                <a:solidFill>
                  <a:srgbClr val="002060"/>
                </a:solidFill>
                <a:latin typeface="Times New Roman" panose="02020603050405020304" pitchFamily="18" charset="0"/>
                <a:cs typeface="Times New Roman" panose="02020603050405020304" pitchFamily="18" charset="0"/>
              </a:rPr>
              <a:t>с папой за обедом</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Разговор такой вели,</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Что когда-нибудь уеду,</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Буду жить один вдали.</a:t>
            </a:r>
          </a:p>
          <a:p>
            <a:r>
              <a:rPr lang="ru-RU" dirty="0">
                <a:solidFill>
                  <a:srgbClr val="002060"/>
                </a:solidFill>
                <a:latin typeface="Times New Roman" panose="02020603050405020304" pitchFamily="18" charset="0"/>
                <a:cs typeface="Times New Roman" panose="02020603050405020304" pitchFamily="18" charset="0"/>
              </a:rPr>
              <a:t>Я подумал: а неплохо</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Где-нибудь пожить, не здесь,</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Надо мной не будут охать,</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Заставлять не будут есть.</a:t>
            </a:r>
          </a:p>
          <a:p>
            <a:r>
              <a:rPr lang="ru-RU" dirty="0">
                <a:solidFill>
                  <a:srgbClr val="002060"/>
                </a:solidFill>
                <a:latin typeface="Times New Roman" panose="02020603050405020304" pitchFamily="18" charset="0"/>
                <a:cs typeface="Times New Roman" panose="02020603050405020304" pitchFamily="18" charset="0"/>
              </a:rPr>
              <a:t>Мама с папой постареют</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напишут мне они:</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Приезжай, сынок, скорее,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Очень ждём, считаем дни…-</a:t>
            </a:r>
          </a:p>
          <a:p>
            <a:r>
              <a:rPr lang="ru-RU" dirty="0">
                <a:solidFill>
                  <a:srgbClr val="002060"/>
                </a:solidFill>
                <a:latin typeface="Times New Roman" panose="02020603050405020304" pitchFamily="18" charset="0"/>
                <a:cs typeface="Times New Roman" panose="02020603050405020304" pitchFamily="18" charset="0"/>
              </a:rPr>
              <a:t>Тут же я дела заброшу</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приеду, прилечу.</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Мама скажет: - Мой хороший…-</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Папа хлопнет по плечу.</a:t>
            </a:r>
          </a:p>
          <a:p>
            <a:r>
              <a:rPr lang="ru-RU" dirty="0">
                <a:solidFill>
                  <a:srgbClr val="002060"/>
                </a:solidFill>
                <a:latin typeface="Times New Roman" panose="02020603050405020304" pitchFamily="18" charset="0"/>
                <a:cs typeface="Times New Roman" panose="02020603050405020304" pitchFamily="18" charset="0"/>
              </a:rPr>
              <a:t>Спать в мою постель уложат,</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Будут сны опять кружить.</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Не уеду… невозможно…</a:t>
            </a:r>
            <a:br>
              <a:rPr lang="ru-RU" dirty="0">
                <a:solidFill>
                  <a:srgbClr val="002060"/>
                </a:solidFill>
                <a:latin typeface="Times New Roman" panose="02020603050405020304" pitchFamily="18" charset="0"/>
                <a:cs typeface="Times New Roman" panose="02020603050405020304" pitchFamily="18" charset="0"/>
              </a:rPr>
            </a:br>
            <a:r>
              <a:rPr lang="ru-RU" b="1" i="1" dirty="0">
                <a:solidFill>
                  <a:srgbClr val="002060"/>
                </a:solidFill>
                <a:latin typeface="Times New Roman" panose="02020603050405020304" pitchFamily="18" charset="0"/>
                <a:cs typeface="Times New Roman" panose="02020603050405020304" pitchFamily="18" charset="0"/>
              </a:rPr>
              <a:t>Друг без друга не прожить!</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95156" y="2142308"/>
            <a:ext cx="7843301" cy="3785652"/>
          </a:xfrm>
          <a:prstGeom prst="rect">
            <a:avLst/>
          </a:prstGeom>
          <a:noFill/>
        </p:spPr>
        <p:txBody>
          <a:bodyPr wrap="none" rtlCol="0">
            <a:spAutoFit/>
          </a:bodyPr>
          <a:lstStyle/>
          <a:p>
            <a:pPr algn="just"/>
            <a:r>
              <a:rPr lang="ru-RU" sz="2000" dirty="0" smtClean="0">
                <a:solidFill>
                  <a:srgbClr val="002060"/>
                </a:solidFill>
                <a:latin typeface="Times New Roman" panose="02020603050405020304" pitchFamily="18" charset="0"/>
                <a:cs typeface="Times New Roman" panose="02020603050405020304" pitchFamily="18" charset="0"/>
              </a:rPr>
              <a:t>Олег Семёнович </a:t>
            </a:r>
            <a:r>
              <a:rPr lang="ru-RU" sz="2000" dirty="0" err="1">
                <a:solidFill>
                  <a:srgbClr val="002060"/>
                </a:solidFill>
                <a:latin typeface="Times New Roman" panose="02020603050405020304" pitchFamily="18" charset="0"/>
                <a:cs typeface="Times New Roman" panose="02020603050405020304" pitchFamily="18" charset="0"/>
              </a:rPr>
              <a:t>Б</a:t>
            </a:r>
            <a:r>
              <a:rPr lang="ru-RU" sz="2000" dirty="0" err="1" smtClean="0">
                <a:solidFill>
                  <a:srgbClr val="002060"/>
                </a:solidFill>
                <a:latin typeface="Times New Roman" panose="02020603050405020304" pitchFamily="18" charset="0"/>
                <a:cs typeface="Times New Roman" panose="02020603050405020304" pitchFamily="18" charset="0"/>
              </a:rPr>
              <a:t>ундур</a:t>
            </a:r>
            <a:r>
              <a:rPr lang="ru-RU" sz="2000" dirty="0" smtClean="0">
                <a:solidFill>
                  <a:srgbClr val="002060"/>
                </a:solidFill>
                <a:latin typeface="Times New Roman" panose="02020603050405020304" pitchFamily="18" charset="0"/>
                <a:cs typeface="Times New Roman" panose="02020603050405020304" pitchFamily="18" charset="0"/>
              </a:rPr>
              <a:t> – врач, писатель.</a:t>
            </a:r>
          </a:p>
          <a:p>
            <a:pPr algn="just"/>
            <a:r>
              <a:rPr lang="ru-RU" sz="2000" dirty="0" smtClean="0">
                <a:solidFill>
                  <a:srgbClr val="002060"/>
                </a:solidFill>
                <a:latin typeface="Times New Roman" panose="02020603050405020304" pitchFamily="18" charset="0"/>
                <a:cs typeface="Times New Roman" panose="02020603050405020304" pitchFamily="18" charset="0"/>
              </a:rPr>
              <a:t> Член Союза российских писателей, лауреат многочисленных</a:t>
            </a:r>
          </a:p>
          <a:p>
            <a:pPr algn="just"/>
            <a:r>
              <a:rPr lang="ru-RU" sz="2000" dirty="0" smtClean="0">
                <a:solidFill>
                  <a:srgbClr val="002060"/>
                </a:solidFill>
                <a:latin typeface="Times New Roman" panose="02020603050405020304" pitchFamily="18" charset="0"/>
                <a:cs typeface="Times New Roman" panose="02020603050405020304" pitchFamily="18" charset="0"/>
              </a:rPr>
              <a:t>Всесоюзных и всероссийских литературных конкурсов,</a:t>
            </a:r>
          </a:p>
          <a:p>
            <a:pPr algn="just"/>
            <a:r>
              <a:rPr lang="ru-RU" sz="2000" dirty="0" smtClean="0">
                <a:solidFill>
                  <a:srgbClr val="002060"/>
                </a:solidFill>
                <a:latin typeface="Times New Roman" panose="02020603050405020304" pitchFamily="18" charset="0"/>
                <a:cs typeface="Times New Roman" panose="02020603050405020304" pitchFamily="18" charset="0"/>
              </a:rPr>
              <a:t> среди которых литературные премии имени </a:t>
            </a:r>
          </a:p>
          <a:p>
            <a:pPr algn="just"/>
            <a:r>
              <a:rPr lang="ru-RU" sz="2000" dirty="0" smtClean="0">
                <a:solidFill>
                  <a:srgbClr val="002060"/>
                </a:solidFill>
                <a:latin typeface="Times New Roman" panose="02020603050405020304" pitchFamily="18" charset="0"/>
                <a:cs typeface="Times New Roman" panose="02020603050405020304" pitchFamily="18" charset="0"/>
              </a:rPr>
              <a:t>Самуила Маршака и Корнея Чуковского.</a:t>
            </a:r>
          </a:p>
          <a:p>
            <a:pPr algn="just"/>
            <a:r>
              <a:rPr lang="ru-RU" sz="2000" dirty="0" smtClean="0">
                <a:solidFill>
                  <a:srgbClr val="002060"/>
                </a:solidFill>
                <a:latin typeface="Times New Roman" panose="02020603050405020304" pitchFamily="18" charset="0"/>
                <a:cs typeface="Times New Roman" panose="02020603050405020304" pitchFamily="18" charset="0"/>
              </a:rPr>
              <a:t>В 2018 году – лауреат Международной литературной премии</a:t>
            </a:r>
          </a:p>
          <a:p>
            <a:pPr algn="just"/>
            <a:r>
              <a:rPr lang="ru-RU" sz="2000" dirty="0" smtClean="0">
                <a:solidFill>
                  <a:srgbClr val="002060"/>
                </a:solidFill>
                <a:latin typeface="Times New Roman" panose="02020603050405020304" pitchFamily="18" charset="0"/>
                <a:cs typeface="Times New Roman" panose="02020603050405020304" pitchFamily="18" charset="0"/>
              </a:rPr>
              <a:t> имени Виталия Бианки и премии имени Петра Ершова </a:t>
            </a:r>
          </a:p>
          <a:p>
            <a:pPr algn="just"/>
            <a:r>
              <a:rPr lang="ru-RU" sz="2000" dirty="0" smtClean="0">
                <a:solidFill>
                  <a:srgbClr val="002060"/>
                </a:solidFill>
                <a:latin typeface="Times New Roman" panose="02020603050405020304" pitchFamily="18" charset="0"/>
                <a:cs typeface="Times New Roman" panose="02020603050405020304" pitchFamily="18" charset="0"/>
              </a:rPr>
              <a:t>за произведения для детей и юношества в номинации «Связь времён».</a:t>
            </a:r>
          </a:p>
          <a:p>
            <a:pPr algn="just"/>
            <a:r>
              <a:rPr lang="ru-RU" sz="2000" dirty="0" smtClean="0">
                <a:solidFill>
                  <a:srgbClr val="002060"/>
                </a:solidFill>
                <a:latin typeface="Times New Roman" panose="02020603050405020304" pitchFamily="18" charset="0"/>
                <a:cs typeface="Times New Roman" panose="02020603050405020304" pitchFamily="18" charset="0"/>
              </a:rPr>
              <a:t>За серию книг о Севере и Арктике.</a:t>
            </a:r>
          </a:p>
          <a:p>
            <a:pPr algn="just"/>
            <a:r>
              <a:rPr lang="ru-RU" sz="2000" dirty="0" smtClean="0">
                <a:solidFill>
                  <a:srgbClr val="002060"/>
                </a:solidFill>
                <a:latin typeface="Times New Roman" panose="02020603050405020304" pitchFamily="18" charset="0"/>
                <a:cs typeface="Times New Roman" panose="02020603050405020304" pitchFamily="18" charset="0"/>
              </a:rPr>
              <a:t>Стихи Олега </a:t>
            </a:r>
            <a:r>
              <a:rPr lang="ru-RU" sz="2000" dirty="0" err="1" smtClean="0">
                <a:solidFill>
                  <a:srgbClr val="002060"/>
                </a:solidFill>
                <a:latin typeface="Times New Roman" panose="02020603050405020304" pitchFamily="18" charset="0"/>
                <a:cs typeface="Times New Roman" panose="02020603050405020304" pitchFamily="18" charset="0"/>
              </a:rPr>
              <a:t>Бундура</a:t>
            </a:r>
            <a:r>
              <a:rPr lang="ru-RU" sz="2000" dirty="0" smtClean="0">
                <a:solidFill>
                  <a:srgbClr val="002060"/>
                </a:solidFill>
                <a:latin typeface="Times New Roman" panose="02020603050405020304" pitchFamily="18" charset="0"/>
                <a:cs typeface="Times New Roman" panose="02020603050405020304" pitchFamily="18" charset="0"/>
              </a:rPr>
              <a:t> публиковались в детских </a:t>
            </a:r>
            <a:r>
              <a:rPr lang="ru-RU" sz="2000" dirty="0" err="1" smtClean="0">
                <a:solidFill>
                  <a:srgbClr val="002060"/>
                </a:solidFill>
                <a:latin typeface="Times New Roman" panose="02020603050405020304" pitchFamily="18" charset="0"/>
                <a:cs typeface="Times New Roman" panose="02020603050405020304" pitchFamily="18" charset="0"/>
              </a:rPr>
              <a:t>жарналах</a:t>
            </a:r>
            <a:r>
              <a:rPr lang="ru-RU" sz="2000" dirty="0" smtClean="0">
                <a:solidFill>
                  <a:srgbClr val="002060"/>
                </a:solidFill>
                <a:latin typeface="Times New Roman" panose="02020603050405020304" pitchFamily="18" charset="0"/>
                <a:cs typeface="Times New Roman" panose="02020603050405020304" pitchFamily="18" charset="0"/>
              </a:rPr>
              <a:t>,</a:t>
            </a:r>
          </a:p>
          <a:p>
            <a:pPr algn="just"/>
            <a:r>
              <a:rPr lang="ru-RU" sz="2000" dirty="0" smtClean="0">
                <a:solidFill>
                  <a:srgbClr val="002060"/>
                </a:solidFill>
                <a:latin typeface="Times New Roman" panose="02020603050405020304" pitchFamily="18" charset="0"/>
                <a:cs typeface="Times New Roman" panose="02020603050405020304" pitchFamily="18" charset="0"/>
              </a:rPr>
              <a:t> среди которых «Весёлые картинки».</a:t>
            </a:r>
          </a:p>
          <a:p>
            <a:pPr algn="just"/>
            <a:r>
              <a:rPr lang="ru-RU" sz="2000" dirty="0" smtClean="0">
                <a:solidFill>
                  <a:srgbClr val="002060"/>
                </a:solidFill>
                <a:latin typeface="Times New Roman" panose="02020603050405020304" pitchFamily="18" charset="0"/>
                <a:cs typeface="Times New Roman" panose="02020603050405020304" pitchFamily="18" charset="0"/>
              </a:rPr>
              <a:t>На стихи Олега </a:t>
            </a:r>
            <a:r>
              <a:rPr lang="ru-RU" sz="2000" dirty="0" err="1" smtClean="0">
                <a:solidFill>
                  <a:srgbClr val="002060"/>
                </a:solidFill>
                <a:latin typeface="Times New Roman" panose="02020603050405020304" pitchFamily="18" charset="0"/>
                <a:cs typeface="Times New Roman" panose="02020603050405020304" pitchFamily="18" charset="0"/>
              </a:rPr>
              <a:t>Бундура</a:t>
            </a:r>
            <a:r>
              <a:rPr lang="ru-RU" sz="2000" dirty="0" smtClean="0">
                <a:solidFill>
                  <a:srgbClr val="002060"/>
                </a:solidFill>
                <a:latin typeface="Times New Roman" panose="02020603050405020304" pitchFamily="18" charset="0"/>
                <a:cs typeface="Times New Roman" panose="02020603050405020304" pitchFamily="18" charset="0"/>
              </a:rPr>
              <a:t> написаны песни и сняты мультфильмы.</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170258"/>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160" r="99947"/>
                    </a14:imgEffect>
                  </a14:imgLayer>
                </a14:imgProps>
              </a:ext>
              <a:ext uri="{28A0092B-C50C-407E-A947-70E740481C1C}">
                <a14:useLocalDpi xmlns:a14="http://schemas.microsoft.com/office/drawing/2010/main" val="0"/>
              </a:ext>
            </a:extLst>
          </a:blip>
          <a:srcRect l="37668" r="12109"/>
          <a:stretch/>
        </p:blipFill>
        <p:spPr>
          <a:xfrm>
            <a:off x="8901784" y="1918854"/>
            <a:ext cx="3366967" cy="4467589"/>
          </a:xfrm>
          <a:prstGeom prst="rect">
            <a:avLst/>
          </a:prstGeom>
          <a:effectLst>
            <a:softEdge rad="127000"/>
          </a:effectLst>
        </p:spPr>
      </p:pic>
      <p:pic>
        <p:nvPicPr>
          <p:cNvPr id="4" name="Рисунок 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1149" y="235132"/>
            <a:ext cx="6779623" cy="6439988"/>
          </a:xfrm>
          <a:prstGeom prst="rect">
            <a:avLst/>
          </a:prstGeom>
          <a:effectLst>
            <a:softEdge rad="635000"/>
          </a:effectLst>
        </p:spPr>
      </p:pic>
      <p:sp>
        <p:nvSpPr>
          <p:cNvPr id="2" name="Прямоугольник 1"/>
          <p:cNvSpPr/>
          <p:nvPr/>
        </p:nvSpPr>
        <p:spPr>
          <a:xfrm>
            <a:off x="1062445" y="3066315"/>
            <a:ext cx="4005942" cy="3139321"/>
          </a:xfrm>
          <a:prstGeom prst="rect">
            <a:avLst/>
          </a:prstGeom>
        </p:spPr>
        <p:txBody>
          <a:bodyPr wrap="square">
            <a:spAutoFit/>
          </a:bodyPr>
          <a:lstStyle/>
          <a:p>
            <a:pPr algn="ctr"/>
            <a:r>
              <a:rPr lang="ru-RU" dirty="0">
                <a:solidFill>
                  <a:srgbClr val="002060"/>
                </a:solidFill>
                <a:latin typeface="Times New Roman" panose="02020603050405020304" pitchFamily="18" charset="0"/>
                <a:cs typeface="Times New Roman" panose="02020603050405020304" pitchFamily="18" charset="0"/>
              </a:rPr>
              <a:t>В ГЛУХОМ ЛЕСУ</a:t>
            </a:r>
          </a:p>
          <a:p>
            <a:r>
              <a:rPr lang="ru-RU" sz="2000" dirty="0">
                <a:solidFill>
                  <a:srgbClr val="002060"/>
                </a:solidFill>
                <a:latin typeface="Times New Roman" panose="02020603050405020304" pitchFamily="18" charset="0"/>
                <a:cs typeface="Times New Roman" panose="02020603050405020304" pitchFamily="18" charset="0"/>
              </a:rPr>
              <a:t>Я в лес такой попал впервые,</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Я слышал: где-то волки выли,</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 лес так долго не кончался,</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Я шёл и шёл, а он качался</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 наклонялся мне навстречу,</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 меж деревьев крался вечер,</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 каждый куст во тьме дрожал,</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Но было мне совсем не страшно:</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Я папу за руку держал!</a:t>
            </a:r>
            <a:endParaRPr lang="ru-RU" sz="2000" dirty="0">
              <a:solidFill>
                <a:srgbClr val="002060"/>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806440" y="1173489"/>
            <a:ext cx="4097383" cy="3785652"/>
          </a:xfrm>
          <a:prstGeom prst="rect">
            <a:avLst/>
          </a:prstGeom>
        </p:spPr>
        <p:txBody>
          <a:bodyPr wrap="square">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МАМА И СВЕТКА-СОСЕДКА</a:t>
            </a:r>
          </a:p>
          <a:p>
            <a:r>
              <a:rPr lang="ru-RU" sz="2000" dirty="0">
                <a:solidFill>
                  <a:srgbClr val="002060"/>
                </a:solidFill>
                <a:latin typeface="Times New Roman" panose="02020603050405020304" pitchFamily="18" charset="0"/>
                <a:cs typeface="Times New Roman" panose="02020603050405020304" pitchFamily="18" charset="0"/>
              </a:rPr>
              <a:t>Мама ловит каждый случай,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Чтоб сказать: — Ты самый лучший!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Ты, мой милый, бесподобный,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Самый сильный и способный,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Ты мой самый-самый-самый!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Вот, как любит папу мама!</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А вчера сказала Светка,</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Что, как я, балбесов, редко</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В жизни видела она…</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 пускай себе болтает,</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Очень мне она нужна!</a:t>
            </a:r>
            <a:endParaRPr lang="ru-RU" sz="200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352299"/>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9719" y="274320"/>
            <a:ext cx="6629722" cy="1358537"/>
          </a:xfrm>
          <a:prstGeom prst="rect">
            <a:avLst/>
          </a:prstGeom>
          <a:noFill/>
        </p:spPr>
        <p:txBody>
          <a:bodyPr wrap="none" lIns="91440" tIns="45720" rIns="91440" bIns="45720">
            <a:prstTxWarp prst="textTriangle">
              <a:avLst/>
            </a:prstTxWarp>
            <a:spAutoFit/>
          </a:bodyPr>
          <a:lstStyle/>
          <a:p>
            <a:pPr algn="ctr"/>
            <a:r>
              <a:rPr lang="ru-RU" sz="5400" b="0" cap="none" spc="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Татьяна </a:t>
            </a:r>
            <a:r>
              <a:rPr lang="ru-RU" sz="5400" b="0" cap="none" spc="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Фабрициева</a:t>
            </a:r>
            <a:endParaRPr lang="ru-RU"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19719" y="1728712"/>
            <a:ext cx="6989877" cy="4801314"/>
          </a:xfrm>
          <a:prstGeom prst="rect">
            <a:avLst/>
          </a:prstGeom>
        </p:spPr>
        <p:txBody>
          <a:bodyPr wrap="square">
            <a:spAutoFit/>
          </a:bodyPr>
          <a:lstStyle/>
          <a:p>
            <a:pPr algn="just"/>
            <a:r>
              <a:rPr lang="ru-RU" dirty="0">
                <a:solidFill>
                  <a:srgbClr val="002060"/>
                </a:solidFill>
                <a:latin typeface="Times New Roman" panose="02020603050405020304" pitchFamily="18" charset="0"/>
                <a:cs typeface="Times New Roman" panose="02020603050405020304" pitchFamily="18" charset="0"/>
              </a:rPr>
              <a:t>Татьяна Борисовна </a:t>
            </a:r>
            <a:r>
              <a:rPr lang="ru-RU" dirty="0" err="1">
                <a:solidFill>
                  <a:srgbClr val="002060"/>
                </a:solidFill>
                <a:latin typeface="Times New Roman" panose="02020603050405020304" pitchFamily="18" charset="0"/>
                <a:cs typeface="Times New Roman" panose="02020603050405020304" pitchFamily="18" charset="0"/>
              </a:rPr>
              <a:t>Фабрициева</a:t>
            </a:r>
            <a:r>
              <a:rPr lang="ru-RU" dirty="0">
                <a:solidFill>
                  <a:srgbClr val="002060"/>
                </a:solidFill>
                <a:latin typeface="Times New Roman" panose="02020603050405020304" pitchFamily="18" charset="0"/>
                <a:cs typeface="Times New Roman" panose="02020603050405020304" pitchFamily="18" charset="0"/>
              </a:rPr>
              <a:t> (в девичестве Андриевская) «Житель блокадного Ленинграда» родилась в городе Ленинграде 15 ноября 1931 года. Ее отец Энгельгардт Борис Михайлович профессор Ленинградского государственного университета умер от голода 25 января 1942 года. Мать Андриевская Лидия Михайловна 1900 года рождения, работник публичной библиотеки имени Салтыкова-Щедрина, умерла от голода 6 февраля 1942 года. Татьяна Борисовна по профессии врач – бактериолог. В настоящее время живет в городе Кандалакше Мурманской области. Татьяна Борисовна долго и плодотворно занимается литературной деятельностью. Выпущено несколько поэтических сборников («Заметы сердца», «Предзимье», «Кандалакша - мой город», «Блокада», «Дела давно минувших». Татьяна </a:t>
            </a:r>
            <a:r>
              <a:rPr lang="ru-RU" dirty="0" err="1">
                <a:solidFill>
                  <a:srgbClr val="002060"/>
                </a:solidFill>
                <a:latin typeface="Times New Roman" panose="02020603050405020304" pitchFamily="18" charset="0"/>
                <a:cs typeface="Times New Roman" panose="02020603050405020304" pitchFamily="18" charset="0"/>
              </a:rPr>
              <a:t>Фабрициева</a:t>
            </a:r>
            <a:r>
              <a:rPr lang="ru-RU" dirty="0">
                <a:solidFill>
                  <a:srgbClr val="002060"/>
                </a:solidFill>
                <a:latin typeface="Times New Roman" panose="02020603050405020304" pitchFamily="18" charset="0"/>
                <a:cs typeface="Times New Roman" panose="02020603050405020304" pitchFamily="18" charset="0"/>
              </a:rPr>
              <a:t> поэт по призванию, исповедуется в любви к своей "малой </a:t>
            </a:r>
            <a:r>
              <a:rPr lang="ru-RU" dirty="0" smtClean="0">
                <a:solidFill>
                  <a:srgbClr val="002060"/>
                </a:solidFill>
                <a:latin typeface="Times New Roman" panose="02020603050405020304" pitchFamily="18" charset="0"/>
                <a:cs typeface="Times New Roman" panose="02020603050405020304" pitchFamily="18" charset="0"/>
              </a:rPr>
              <a:t>родине».</a:t>
            </a:r>
          </a:p>
          <a:p>
            <a:pPr algn="just"/>
            <a:r>
              <a:rPr lang="ru-RU" dirty="0" smtClean="0">
                <a:solidFill>
                  <a:srgbClr val="002060"/>
                </a:solidFill>
                <a:latin typeface="Times New Roman" panose="02020603050405020304" pitchFamily="18" charset="0"/>
                <a:cs typeface="Times New Roman" panose="02020603050405020304" pitchFamily="18" charset="0"/>
              </a:rPr>
              <a:t>Татьяна Борисовна – руководитель литературного клуба «Феникс». Награждена почётным </a:t>
            </a:r>
            <a:r>
              <a:rPr lang="ru-RU" dirty="0">
                <a:solidFill>
                  <a:srgbClr val="002060"/>
                </a:solidFill>
                <a:latin typeface="Times New Roman" panose="02020603050405020304" pitchFamily="18" charset="0"/>
                <a:cs typeface="Times New Roman" panose="02020603050405020304" pitchFamily="18" charset="0"/>
              </a:rPr>
              <a:t>знаком (медалью) «За заслуги перед городом Кандалакша»</a:t>
            </a:r>
          </a:p>
        </p:txBody>
      </p:sp>
      <p:sp>
        <p:nvSpPr>
          <p:cNvPr id="8" name="Прямоугольник 7"/>
          <p:cNvSpPr/>
          <p:nvPr/>
        </p:nvSpPr>
        <p:spPr>
          <a:xfrm>
            <a:off x="7893699" y="1323764"/>
            <a:ext cx="3719182" cy="4247317"/>
          </a:xfrm>
          <a:prstGeom prst="rect">
            <a:avLst/>
          </a:prstGeom>
          <a:ln w="76200">
            <a:solidFill>
              <a:schemeClr val="accent1"/>
            </a:solidFill>
          </a:ln>
        </p:spPr>
        <p:txBody>
          <a:bodyPr wrap="square">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Северянка моя</a:t>
            </a:r>
          </a:p>
          <a:p>
            <a:r>
              <a:rPr lang="ru-RU" dirty="0" smtClean="0">
                <a:solidFill>
                  <a:srgbClr val="002060"/>
                </a:solidFill>
                <a:latin typeface="Times New Roman" panose="02020603050405020304" pitchFamily="18" charset="0"/>
                <a:cs typeface="Times New Roman" panose="02020603050405020304" pitchFamily="18" charset="0"/>
              </a:rPr>
              <a:t>Русокосая</a:t>
            </a:r>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синеглазая,</a:t>
            </a:r>
          </a:p>
          <a:p>
            <a:r>
              <a:rPr lang="ru-RU" dirty="0" smtClean="0">
                <a:solidFill>
                  <a:srgbClr val="002060"/>
                </a:solidFill>
                <a:latin typeface="Times New Roman" panose="02020603050405020304" pitchFamily="18" charset="0"/>
                <a:cs typeface="Times New Roman" panose="02020603050405020304" pitchFamily="18" charset="0"/>
              </a:rPr>
              <a:t>Ты стоишь над крутой беломорской волной.</a:t>
            </a:r>
          </a:p>
          <a:p>
            <a:r>
              <a:rPr lang="ru-RU" dirty="0" smtClean="0">
                <a:solidFill>
                  <a:srgbClr val="002060"/>
                </a:solidFill>
                <a:latin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cs typeface="Times New Roman" panose="02020603050405020304" pitchFamily="18" charset="0"/>
              </a:rPr>
              <a:t>Кандалакша моя, северянка моя –</a:t>
            </a:r>
          </a:p>
          <a:p>
            <a:r>
              <a:rPr lang="ru-RU" dirty="0">
                <a:solidFill>
                  <a:srgbClr val="002060"/>
                </a:solidFill>
                <a:latin typeface="Times New Roman" panose="02020603050405020304" pitchFamily="18" charset="0"/>
                <a:cs typeface="Times New Roman" panose="02020603050405020304" pitchFamily="18" charset="0"/>
              </a:rPr>
              <a:t>Заполярный мой город родной.</a:t>
            </a:r>
          </a:p>
          <a:p>
            <a:r>
              <a:rPr lang="ru-RU" dirty="0">
                <a:solidFill>
                  <a:srgbClr val="002060"/>
                </a:solidFill>
                <a:latin typeface="Times New Roman" panose="02020603050405020304" pitchFamily="18" charset="0"/>
                <a:cs typeface="Times New Roman" panose="02020603050405020304" pitchFamily="18" charset="0"/>
              </a:rPr>
              <a:t>На высокой груди алый орден горит</a:t>
            </a:r>
          </a:p>
          <a:p>
            <a:r>
              <a:rPr lang="ru-RU" dirty="0">
                <a:solidFill>
                  <a:srgbClr val="002060"/>
                </a:solidFill>
                <a:latin typeface="Times New Roman" panose="02020603050405020304" pitchFamily="18" charset="0"/>
                <a:cs typeface="Times New Roman" panose="02020603050405020304" pitchFamily="18" charset="0"/>
              </a:rPr>
              <a:t>За твой подвиг на страшной войне.</a:t>
            </a:r>
          </a:p>
          <a:p>
            <a:r>
              <a:rPr lang="ru-RU" dirty="0">
                <a:solidFill>
                  <a:srgbClr val="002060"/>
                </a:solidFill>
                <a:latin typeface="Times New Roman" panose="02020603050405020304" pitchFamily="18" charset="0"/>
                <a:cs typeface="Times New Roman" panose="02020603050405020304" pitchFamily="18" charset="0"/>
              </a:rPr>
              <a:t>Кандалакша моя, северянка </a:t>
            </a:r>
            <a:r>
              <a:rPr lang="ru-RU" dirty="0" smtClean="0">
                <a:solidFill>
                  <a:srgbClr val="002060"/>
                </a:solidFill>
                <a:latin typeface="Times New Roman" panose="02020603050405020304" pitchFamily="18" charset="0"/>
                <a:cs typeface="Times New Roman" panose="02020603050405020304" pitchFamily="18" charset="0"/>
              </a:rPr>
              <a:t>моя,</a:t>
            </a:r>
          </a:p>
          <a:p>
            <a:r>
              <a:rPr lang="ru-RU" dirty="0" smtClean="0">
                <a:solidFill>
                  <a:srgbClr val="002060"/>
                </a:solidFill>
                <a:latin typeface="Times New Roman" panose="02020603050405020304" pitchFamily="18" charset="0"/>
                <a:cs typeface="Times New Roman" panose="02020603050405020304" pitchFamily="18" charset="0"/>
              </a:rPr>
              <a:t>От души благодарен тебе.</a:t>
            </a:r>
          </a:p>
          <a:p>
            <a:r>
              <a:rPr lang="ru-RU" dirty="0" smtClean="0">
                <a:solidFill>
                  <a:srgbClr val="002060"/>
                </a:solidFill>
                <a:latin typeface="Times New Roman" panose="02020603050405020304" pitchFamily="18" charset="0"/>
                <a:cs typeface="Times New Roman" panose="02020603050405020304" pitchFamily="18" charset="0"/>
              </a:rPr>
              <a:t>Что </a:t>
            </a:r>
            <a:r>
              <a:rPr lang="ru-RU" dirty="0">
                <a:solidFill>
                  <a:srgbClr val="002060"/>
                </a:solidFill>
                <a:latin typeface="Times New Roman" panose="02020603050405020304" pitchFamily="18" charset="0"/>
                <a:cs typeface="Times New Roman" panose="02020603050405020304" pitchFamily="18" charset="0"/>
              </a:rPr>
              <a:t>на век завлекла и ключи мне </a:t>
            </a:r>
            <a:r>
              <a:rPr lang="ru-RU" dirty="0" smtClean="0">
                <a:solidFill>
                  <a:srgbClr val="002060"/>
                </a:solidFill>
                <a:latin typeface="Times New Roman" panose="02020603050405020304" pitchFamily="18" charset="0"/>
                <a:cs typeface="Times New Roman" panose="02020603050405020304" pitchFamily="18" charset="0"/>
              </a:rPr>
              <a:t>дала от </a:t>
            </a:r>
            <a:r>
              <a:rPr lang="ru-RU" dirty="0">
                <a:solidFill>
                  <a:srgbClr val="002060"/>
                </a:solidFill>
                <a:latin typeface="Times New Roman" panose="02020603050405020304" pitchFamily="18" charset="0"/>
                <a:cs typeface="Times New Roman" panose="02020603050405020304" pitchFamily="18" charset="0"/>
              </a:rPr>
              <a:t>истока завидной судьбы.</a:t>
            </a:r>
          </a:p>
          <a:p>
            <a:r>
              <a:rPr lang="ru-RU" dirty="0" smtClean="0">
                <a:solidFill>
                  <a:srgbClr val="002060"/>
                </a:solidFill>
                <a:latin typeface="Times New Roman" panose="02020603050405020304" pitchFamily="18" charset="0"/>
                <a:cs typeface="Times New Roman" panose="02020603050405020304" pitchFamily="18" charset="0"/>
              </a:rPr>
              <a:t>Кандалакша </a:t>
            </a:r>
            <a:r>
              <a:rPr lang="ru-RU" dirty="0">
                <a:solidFill>
                  <a:srgbClr val="002060"/>
                </a:solidFill>
                <a:latin typeface="Times New Roman" panose="02020603050405020304" pitchFamily="18" charset="0"/>
                <a:cs typeface="Times New Roman" panose="02020603050405020304" pitchFamily="18" charset="0"/>
              </a:rPr>
              <a:t>моя, северянка моя,</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Нет </a:t>
            </a:r>
            <a:r>
              <a:rPr lang="ru-RU" dirty="0">
                <a:solidFill>
                  <a:srgbClr val="002060"/>
                </a:solidFill>
                <a:latin typeface="Times New Roman" panose="02020603050405020304" pitchFamily="18" charset="0"/>
                <a:cs typeface="Times New Roman" panose="02020603050405020304" pitchFamily="18" charset="0"/>
              </a:rPr>
              <a:t>дороже тебя городов на земле</a:t>
            </a:r>
          </a:p>
          <a:p>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339516"/>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0859" t="12000" r="22942" b="31238"/>
          <a:stretch/>
        </p:blipFill>
        <p:spPr>
          <a:xfrm>
            <a:off x="404948" y="391886"/>
            <a:ext cx="3435532" cy="5170646"/>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21144" t="13524" r="22942" b="36381"/>
          <a:stretch/>
        </p:blipFill>
        <p:spPr>
          <a:xfrm>
            <a:off x="3840479" y="862149"/>
            <a:ext cx="3776905" cy="5042262"/>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27763" t="11999" r="23901" b="20191"/>
          <a:stretch/>
        </p:blipFill>
        <p:spPr>
          <a:xfrm>
            <a:off x="8516983" y="391886"/>
            <a:ext cx="2756263" cy="5738186"/>
          </a:xfrm>
          <a:prstGeom prst="rect">
            <a:avLst/>
          </a:prstGeom>
        </p:spPr>
      </p:pic>
    </p:spTree>
    <p:extLst>
      <p:ext uri="{BB962C8B-B14F-4D97-AF65-F5344CB8AC3E}">
        <p14:creationId xmlns:p14="http://schemas.microsoft.com/office/powerpoint/2010/main" val="1045805496"/>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916" y="616020"/>
            <a:ext cx="6420540" cy="923330"/>
          </a:xfrm>
          <a:prstGeom prst="rect">
            <a:avLst/>
          </a:prstGeom>
          <a:noFill/>
        </p:spPr>
        <p:txBody>
          <a:bodyPr wrap="none" lIns="91440" tIns="45720" rIns="91440" bIns="45720">
            <a:prstTxWarp prst="textTriangle">
              <a:avLst/>
            </a:prstTxWarp>
            <a:spAutoFit/>
          </a:bodyPr>
          <a:lstStyle/>
          <a:p>
            <a:pPr algn="ctr"/>
            <a:r>
              <a:rPr lang="ru-RU" sz="5400" b="0" cap="none" spc="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Антонина </a:t>
            </a:r>
            <a:r>
              <a:rPr lang="ru-RU" sz="5400" b="0" cap="none" spc="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Патракова</a:t>
            </a:r>
            <a:endParaRPr lang="ru-RU"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424055" y="1077685"/>
            <a:ext cx="4136573" cy="5016758"/>
          </a:xfrm>
          <a:prstGeom prst="rect">
            <a:avLst/>
          </a:prstGeom>
          <a:ln w="76200">
            <a:solidFill>
              <a:schemeClr val="accent1"/>
            </a:solidFill>
          </a:ln>
        </p:spPr>
        <p:txBody>
          <a:bodyPr wrap="square">
            <a:spAutoFit/>
          </a:bodyPr>
          <a:lstStyle/>
          <a:p>
            <a:endParaRPr lang="ru-RU" sz="2000" dirty="0" smtClean="0">
              <a:solidFill>
                <a:srgbClr val="002060"/>
              </a:solidFill>
              <a:latin typeface="Times New Roman" panose="02020603050405020304" pitchFamily="18" charset="0"/>
              <a:cs typeface="Times New Roman" panose="02020603050405020304" pitchFamily="18" charset="0"/>
            </a:endParaRPr>
          </a:p>
          <a:p>
            <a:r>
              <a:rPr lang="ru-RU" sz="2000" dirty="0" smtClean="0">
                <a:solidFill>
                  <a:srgbClr val="002060"/>
                </a:solidFill>
                <a:latin typeface="Times New Roman" panose="02020603050405020304" pitchFamily="18" charset="0"/>
                <a:cs typeface="Times New Roman" panose="02020603050405020304" pitchFamily="18" charset="0"/>
              </a:rPr>
              <a:t>Не</a:t>
            </a:r>
            <a:r>
              <a:rPr lang="ru-RU" sz="2000" dirty="0">
                <a:solidFill>
                  <a:srgbClr val="002060"/>
                </a:solidFill>
                <a:latin typeface="Times New Roman" panose="02020603050405020304" pitchFamily="18" charset="0"/>
                <a:cs typeface="Times New Roman" panose="02020603050405020304" pitchFamily="18" charset="0"/>
              </a:rPr>
              <a:t>  рожден  был  героем</a:t>
            </a:r>
          </a:p>
          <a:p>
            <a:r>
              <a:rPr lang="ru-RU" sz="2000" dirty="0" smtClean="0">
                <a:solidFill>
                  <a:srgbClr val="002060"/>
                </a:solidFill>
                <a:latin typeface="Times New Roman" panose="02020603050405020304" pitchFamily="18" charset="0"/>
                <a:cs typeface="Times New Roman" panose="02020603050405020304" pitchFamily="18" charset="0"/>
              </a:rPr>
              <a:t>За</a:t>
            </a:r>
            <a:r>
              <a:rPr lang="ru-RU" sz="2000" dirty="0">
                <a:solidFill>
                  <a:srgbClr val="002060"/>
                </a:solidFill>
                <a:latin typeface="Times New Roman" panose="02020603050405020304" pitchFamily="18" charset="0"/>
                <a:cs typeface="Times New Roman" panose="02020603050405020304" pitchFamily="18" charset="0"/>
              </a:rPr>
              <a:t>  мгновенье  стал  им,</a:t>
            </a:r>
          </a:p>
          <a:p>
            <a:r>
              <a:rPr lang="ru-RU" sz="2000" dirty="0" smtClean="0">
                <a:solidFill>
                  <a:srgbClr val="002060"/>
                </a:solidFill>
                <a:latin typeface="Times New Roman" panose="02020603050405020304" pitchFamily="18" charset="0"/>
                <a:cs typeface="Times New Roman" panose="02020603050405020304" pitchFamily="18" charset="0"/>
              </a:rPr>
              <a:t>В</a:t>
            </a:r>
            <a:r>
              <a:rPr lang="ru-RU" sz="2000" dirty="0">
                <a:solidFill>
                  <a:srgbClr val="002060"/>
                </a:solidFill>
                <a:latin typeface="Times New Roman" panose="02020603050405020304" pitchFamily="18" charset="0"/>
                <a:cs typeface="Times New Roman" panose="02020603050405020304" pitchFamily="18" charset="0"/>
              </a:rPr>
              <a:t>  бой  вступил  с  террор </a:t>
            </a:r>
            <a:r>
              <a:rPr lang="ru-RU" sz="2000" dirty="0" smtClean="0">
                <a:solidFill>
                  <a:srgbClr val="002060"/>
                </a:solidFill>
                <a:latin typeface="Times New Roman" panose="02020603050405020304" pitchFamily="18" charset="0"/>
                <a:cs typeface="Times New Roman" panose="02020603050405020304" pitchFamily="18" charset="0"/>
              </a:rPr>
              <a:t>– группой и</a:t>
            </a:r>
            <a:r>
              <a:rPr lang="ru-RU" sz="2000" dirty="0">
                <a:solidFill>
                  <a:srgbClr val="002060"/>
                </a:solidFill>
                <a:latin typeface="Times New Roman" panose="02020603050405020304" pitchFamily="18" charset="0"/>
                <a:cs typeface="Times New Roman" panose="02020603050405020304" pitchFamily="18" charset="0"/>
              </a:rPr>
              <a:t>  не  вышел  живым, </a:t>
            </a:r>
          </a:p>
          <a:p>
            <a:r>
              <a:rPr lang="ru-RU" sz="2000" dirty="0">
                <a:solidFill>
                  <a:srgbClr val="002060"/>
                </a:solidFill>
                <a:latin typeface="Times New Roman" panose="02020603050405020304" pitchFamily="18" charset="0"/>
                <a:cs typeface="Times New Roman" panose="02020603050405020304" pitchFamily="18" charset="0"/>
              </a:rPr>
              <a:t>Есть  герои  России –</a:t>
            </a:r>
          </a:p>
          <a:p>
            <a:r>
              <a:rPr lang="ru-RU" sz="2000" dirty="0" smtClean="0">
                <a:solidFill>
                  <a:srgbClr val="002060"/>
                </a:solidFill>
                <a:latin typeface="Times New Roman" panose="02020603050405020304" pitchFamily="18" charset="0"/>
                <a:cs typeface="Times New Roman" panose="02020603050405020304" pitchFamily="18" charset="0"/>
              </a:rPr>
              <a:t>С </a:t>
            </a:r>
            <a:r>
              <a:rPr lang="ru-RU" sz="2000" dirty="0">
                <a:solidFill>
                  <a:srgbClr val="002060"/>
                </a:solidFill>
                <a:latin typeface="Times New Roman" panose="02020603050405020304" pitchFamily="18" charset="0"/>
                <a:cs typeface="Times New Roman" panose="02020603050405020304" pitchFamily="18" charset="0"/>
              </a:rPr>
              <a:t>ними  встал  в  один  строй, </a:t>
            </a:r>
          </a:p>
          <a:p>
            <a:r>
              <a:rPr lang="ru-RU" sz="2000" dirty="0">
                <a:solidFill>
                  <a:srgbClr val="002060"/>
                </a:solidFill>
                <a:latin typeface="Times New Roman" panose="02020603050405020304" pitchFamily="18" charset="0"/>
                <a:cs typeface="Times New Roman" panose="02020603050405020304" pitchFamily="18" charset="0"/>
              </a:rPr>
              <a:t>Хоть  погиб  ты  геройски,</a:t>
            </a:r>
          </a:p>
          <a:p>
            <a:r>
              <a:rPr lang="ru-RU" sz="2000" dirty="0" smtClean="0">
                <a:solidFill>
                  <a:srgbClr val="002060"/>
                </a:solidFill>
                <a:latin typeface="Times New Roman" panose="02020603050405020304" pitchFamily="18" charset="0"/>
                <a:cs typeface="Times New Roman" panose="02020603050405020304" pitchFamily="18" charset="0"/>
              </a:rPr>
              <a:t>Но</a:t>
            </a:r>
            <a:r>
              <a:rPr lang="ru-RU" sz="2000" dirty="0">
                <a:solidFill>
                  <a:srgbClr val="002060"/>
                </a:solidFill>
                <a:latin typeface="Times New Roman" panose="02020603050405020304" pitchFamily="18" charset="0"/>
                <a:cs typeface="Times New Roman" panose="02020603050405020304" pitchFamily="18" charset="0"/>
              </a:rPr>
              <a:t>  для  нас - ты  живой ! </a:t>
            </a:r>
          </a:p>
          <a:p>
            <a:r>
              <a:rPr lang="ru-RU" sz="2000" dirty="0">
                <a:solidFill>
                  <a:srgbClr val="002060"/>
                </a:solidFill>
                <a:latin typeface="Times New Roman" panose="02020603050405020304" pitchFamily="18" charset="0"/>
                <a:cs typeface="Times New Roman" panose="02020603050405020304" pitchFamily="18" charset="0"/>
              </a:rPr>
              <a:t>Посвящаю  России Я  такие  слова :</a:t>
            </a:r>
          </a:p>
          <a:p>
            <a:r>
              <a:rPr lang="ru-RU" sz="2000" dirty="0" smtClean="0">
                <a:solidFill>
                  <a:srgbClr val="002060"/>
                </a:solidFill>
                <a:latin typeface="Times New Roman" panose="02020603050405020304" pitchFamily="18" charset="0"/>
                <a:cs typeface="Times New Roman" panose="02020603050405020304" pitchFamily="18" charset="0"/>
              </a:rPr>
              <a:t>Пока</a:t>
            </a:r>
            <a:r>
              <a:rPr lang="ru-RU" sz="2000" dirty="0">
                <a:solidFill>
                  <a:srgbClr val="002060"/>
                </a:solidFill>
                <a:latin typeface="Times New Roman" panose="02020603050405020304" pitchFamily="18" charset="0"/>
                <a:cs typeface="Times New Roman" panose="02020603050405020304" pitchFamily="18" charset="0"/>
              </a:rPr>
              <a:t>  есть  в  ней  герои - То  Россия  жива ! </a:t>
            </a:r>
            <a:endParaRPr lang="ru-RU" sz="2000" dirty="0" smtClean="0">
              <a:solidFill>
                <a:srgbClr val="002060"/>
              </a:solidFill>
              <a:latin typeface="Times New Roman" panose="02020603050405020304" pitchFamily="18" charset="0"/>
              <a:cs typeface="Times New Roman" panose="02020603050405020304" pitchFamily="18" charset="0"/>
            </a:endParaRPr>
          </a:p>
          <a:p>
            <a:endParaRPr lang="ru-RU" sz="2000" dirty="0">
              <a:solidFill>
                <a:srgbClr val="002060"/>
              </a:solidFill>
              <a:latin typeface="Times New Roman" panose="02020603050405020304" pitchFamily="18" charset="0"/>
              <a:cs typeface="Times New Roman" panose="02020603050405020304" pitchFamily="18" charset="0"/>
            </a:endParaRPr>
          </a:p>
          <a:p>
            <a:r>
              <a:rPr lang="ru-RU" sz="2000" dirty="0">
                <a:solidFill>
                  <a:srgbClr val="002060"/>
                </a:solidFill>
                <a:latin typeface="Times New Roman" panose="02020603050405020304" pitchFamily="18" charset="0"/>
                <a:cs typeface="Times New Roman" panose="02020603050405020304" pitchFamily="18" charset="0"/>
              </a:rPr>
              <a:t>    </a:t>
            </a:r>
            <a:r>
              <a:rPr lang="ru-RU" sz="2000" i="1" dirty="0">
                <a:solidFill>
                  <a:srgbClr val="002060"/>
                </a:solidFill>
                <a:latin typeface="Times New Roman" panose="02020603050405020304" pitchFamily="18" charset="0"/>
                <a:cs typeface="Times New Roman" panose="02020603050405020304" pitchFamily="18" charset="0"/>
              </a:rPr>
              <a:t>Филипову  Роману  посвящается </a:t>
            </a:r>
            <a:endParaRPr lang="ru-RU" sz="2000" i="1" dirty="0" smtClean="0">
              <a:solidFill>
                <a:srgbClr val="002060"/>
              </a:solidFill>
              <a:latin typeface="Times New Roman" panose="02020603050405020304" pitchFamily="18" charset="0"/>
              <a:cs typeface="Times New Roman" panose="02020603050405020304" pitchFamily="18" charset="0"/>
            </a:endParaRPr>
          </a:p>
          <a:p>
            <a:r>
              <a:rPr lang="ru-RU" sz="2000" i="1" dirty="0" smtClean="0">
                <a:solidFill>
                  <a:srgbClr val="002060"/>
                </a:solidFill>
                <a:latin typeface="Times New Roman" panose="02020603050405020304" pitchFamily="18" charset="0"/>
                <a:cs typeface="Times New Roman" panose="02020603050405020304" pitchFamily="18" charset="0"/>
              </a:rPr>
              <a:t>( </a:t>
            </a:r>
            <a:r>
              <a:rPr lang="ru-RU" sz="2000" i="1" dirty="0">
                <a:solidFill>
                  <a:srgbClr val="002060"/>
                </a:solidFill>
                <a:latin typeface="Times New Roman" panose="02020603050405020304" pitchFamily="18" charset="0"/>
                <a:cs typeface="Times New Roman" panose="02020603050405020304" pitchFamily="18" charset="0"/>
              </a:rPr>
              <a:t>посмертно) </a:t>
            </a:r>
          </a:p>
          <a:p>
            <a:endParaRPr lang="ru-RU" sz="2000"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22235" y="2325190"/>
            <a:ext cx="6571775" cy="3170099"/>
          </a:xfrm>
          <a:prstGeom prst="rect">
            <a:avLst/>
          </a:prstGeom>
          <a:noFill/>
        </p:spPr>
        <p:txBody>
          <a:bodyPr wrap="square" rtlCol="0">
            <a:spAutoFit/>
          </a:bodyPr>
          <a:lstStyle/>
          <a:p>
            <a:r>
              <a:rPr lang="ru-RU" sz="2000" dirty="0" smtClean="0">
                <a:solidFill>
                  <a:srgbClr val="002060"/>
                </a:solidFill>
                <a:latin typeface="Times New Roman" panose="02020603050405020304" pitchFamily="18" charset="0"/>
                <a:cs typeface="Times New Roman" panose="02020603050405020304" pitchFamily="18" charset="0"/>
              </a:rPr>
              <a:t>Антонина Александровна </a:t>
            </a:r>
            <a:r>
              <a:rPr lang="ru-RU" sz="2000" dirty="0" err="1" smtClean="0">
                <a:solidFill>
                  <a:srgbClr val="002060"/>
                </a:solidFill>
                <a:latin typeface="Times New Roman" panose="02020603050405020304" pitchFamily="18" charset="0"/>
                <a:cs typeface="Times New Roman" panose="02020603050405020304" pitchFamily="18" charset="0"/>
              </a:rPr>
              <a:t>Патракова</a:t>
            </a:r>
            <a:r>
              <a:rPr lang="ru-RU" sz="2000" dirty="0" smtClean="0">
                <a:solidFill>
                  <a:srgbClr val="002060"/>
                </a:solidFill>
                <a:latin typeface="Times New Roman" panose="02020603050405020304" pitchFamily="18" charset="0"/>
                <a:cs typeface="Times New Roman" panose="02020603050405020304" pitchFamily="18" charset="0"/>
              </a:rPr>
              <a:t> родилась в 1949 году на Урале, в Свердловской области. </a:t>
            </a:r>
          </a:p>
          <a:p>
            <a:r>
              <a:rPr lang="ru-RU" sz="2000" dirty="0" smtClean="0">
                <a:solidFill>
                  <a:srgbClr val="002060"/>
                </a:solidFill>
                <a:latin typeface="Times New Roman" panose="02020603050405020304" pitchFamily="18" charset="0"/>
                <a:cs typeface="Times New Roman" panose="02020603050405020304" pitchFamily="18" charset="0"/>
              </a:rPr>
              <a:t>В 1963 году приехала в Кандалакшу, где проживает и по сей день.</a:t>
            </a:r>
          </a:p>
          <a:p>
            <a:r>
              <a:rPr lang="ru-RU" sz="2000" dirty="0" smtClean="0">
                <a:solidFill>
                  <a:srgbClr val="002060"/>
                </a:solidFill>
                <a:latin typeface="Times New Roman" panose="02020603050405020304" pitchFamily="18" charset="0"/>
                <a:cs typeface="Times New Roman" panose="02020603050405020304" pitchFamily="18" charset="0"/>
              </a:rPr>
              <a:t>Антонина Александровна работала на Кандалакшском</a:t>
            </a:r>
          </a:p>
          <a:p>
            <a:r>
              <a:rPr lang="ru-RU" sz="2000" dirty="0" smtClean="0">
                <a:solidFill>
                  <a:srgbClr val="002060"/>
                </a:solidFill>
                <a:latin typeface="Times New Roman" panose="02020603050405020304" pitchFamily="18" charset="0"/>
                <a:cs typeface="Times New Roman" panose="02020603050405020304" pitchFamily="18" charset="0"/>
              </a:rPr>
              <a:t> авторемонтном заводе. </a:t>
            </a:r>
          </a:p>
          <a:p>
            <a:r>
              <a:rPr lang="ru-RU" sz="2000" dirty="0" smtClean="0">
                <a:solidFill>
                  <a:srgbClr val="002060"/>
                </a:solidFill>
                <a:latin typeface="Times New Roman" panose="02020603050405020304" pitchFamily="18" charset="0"/>
                <a:cs typeface="Times New Roman" panose="02020603050405020304" pitchFamily="18" charset="0"/>
              </a:rPr>
              <a:t>Воспитала дочь и сына.</a:t>
            </a:r>
          </a:p>
          <a:p>
            <a:r>
              <a:rPr lang="ru-RU" sz="2000" dirty="0" smtClean="0">
                <a:solidFill>
                  <a:srgbClr val="002060"/>
                </a:solidFill>
                <a:latin typeface="Times New Roman" panose="02020603050405020304" pitchFamily="18" charset="0"/>
                <a:cs typeface="Times New Roman" panose="02020603050405020304" pitchFamily="18" charset="0"/>
              </a:rPr>
              <a:t>В литературный клуб «Феникс» пришла в 2006 году.</a:t>
            </a:r>
          </a:p>
          <a:p>
            <a:r>
              <a:rPr lang="ru-RU" sz="2000" dirty="0" smtClean="0">
                <a:solidFill>
                  <a:srgbClr val="002060"/>
                </a:solidFill>
                <a:latin typeface="Times New Roman" panose="02020603050405020304" pitchFamily="18" charset="0"/>
                <a:cs typeface="Times New Roman" panose="02020603050405020304" pitchFamily="18" charset="0"/>
              </a:rPr>
              <a:t>Кроме рассказов пишет стихи и сказки</a:t>
            </a:r>
          </a:p>
          <a:p>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073081"/>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7165"/>
          <a:stretch/>
        </p:blipFill>
        <p:spPr>
          <a:xfrm>
            <a:off x="209005" y="195943"/>
            <a:ext cx="11756571" cy="6453051"/>
          </a:xfrm>
          <a:prstGeom prst="rect">
            <a:avLst/>
          </a:prstGeom>
        </p:spPr>
      </p:pic>
      <p:sp>
        <p:nvSpPr>
          <p:cNvPr id="5" name="Прямоугольник 4"/>
          <p:cNvSpPr/>
          <p:nvPr/>
        </p:nvSpPr>
        <p:spPr>
          <a:xfrm>
            <a:off x="866504" y="824529"/>
            <a:ext cx="3000103" cy="4801314"/>
          </a:xfrm>
          <a:prstGeom prst="rect">
            <a:avLst/>
          </a:prstGeom>
        </p:spPr>
        <p:txBody>
          <a:bodyPr wrap="square">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В храме</a:t>
            </a:r>
          </a:p>
          <a:p>
            <a:r>
              <a:rPr lang="ru-RU" dirty="0" smtClean="0">
                <a:solidFill>
                  <a:srgbClr val="002060"/>
                </a:solidFill>
                <a:latin typeface="Times New Roman" panose="02020603050405020304" pitchFamily="18" charset="0"/>
                <a:cs typeface="Times New Roman" panose="02020603050405020304" pitchFamily="18" charset="0"/>
              </a:rPr>
              <a:t>Я </a:t>
            </a:r>
            <a:r>
              <a:rPr lang="ru-RU" dirty="0">
                <a:solidFill>
                  <a:srgbClr val="002060"/>
                </a:solidFill>
                <a:latin typeface="Times New Roman" panose="02020603050405020304" pitchFamily="18" charset="0"/>
                <a:cs typeface="Times New Roman" panose="02020603050405020304" pitchFamily="18" charset="0"/>
              </a:rPr>
              <a:t>хожу и ставлю свечи</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Хор поет у алтаря</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В этот тихий зимний вечер</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В церковь я опять пришла</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Вот иду в свечную лавку</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записку подаю,</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Чтоб о здравии молились</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Здесь за всю семью мою.</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Идет служба. В церкви тихо,</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А в душе такой покой,</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Словно ангелы летают</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Над тобой и надо мной.</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А угодники святые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Все со стен на нас глядят</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грехи наши земные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Может быть и нам простят.</a:t>
            </a:r>
          </a:p>
        </p:txBody>
      </p:sp>
      <p:sp>
        <p:nvSpPr>
          <p:cNvPr id="8" name="TextBox 7"/>
          <p:cNvSpPr txBox="1"/>
          <p:nvPr/>
        </p:nvSpPr>
        <p:spPr>
          <a:xfrm>
            <a:off x="7952759" y="300446"/>
            <a:ext cx="4124591" cy="4801314"/>
          </a:xfrm>
          <a:prstGeom prst="rect">
            <a:avLst/>
          </a:prstGeom>
          <a:noFill/>
        </p:spPr>
        <p:txBody>
          <a:bodyPr wrap="non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Судный день</a:t>
            </a:r>
          </a:p>
          <a:p>
            <a:r>
              <a:rPr lang="ru-RU" dirty="0" smtClean="0">
                <a:solidFill>
                  <a:srgbClr val="002060"/>
                </a:solidFill>
                <a:latin typeface="Times New Roman" panose="02020603050405020304" pitchFamily="18" charset="0"/>
                <a:cs typeface="Times New Roman" panose="02020603050405020304" pitchFamily="18" charset="0"/>
              </a:rPr>
              <a:t>Очень жаль, не понимают дети,</a:t>
            </a:r>
          </a:p>
          <a:p>
            <a:r>
              <a:rPr lang="ru-RU" dirty="0" smtClean="0">
                <a:solidFill>
                  <a:srgbClr val="002060"/>
                </a:solidFill>
                <a:latin typeface="Times New Roman" panose="02020603050405020304" pitchFamily="18" charset="0"/>
                <a:cs typeface="Times New Roman" panose="02020603050405020304" pitchFamily="18" charset="0"/>
              </a:rPr>
              <a:t>Никого дороже мамы нет,</a:t>
            </a:r>
          </a:p>
          <a:p>
            <a:r>
              <a:rPr lang="ru-RU" dirty="0" smtClean="0">
                <a:solidFill>
                  <a:srgbClr val="002060"/>
                </a:solidFill>
                <a:latin typeface="Times New Roman" panose="02020603050405020304" pitchFamily="18" charset="0"/>
                <a:cs typeface="Times New Roman" panose="02020603050405020304" pitchFamily="18" charset="0"/>
              </a:rPr>
              <a:t>А советов слушать не желают,</a:t>
            </a:r>
          </a:p>
          <a:p>
            <a:r>
              <a:rPr lang="ru-RU" dirty="0" smtClean="0">
                <a:solidFill>
                  <a:srgbClr val="002060"/>
                </a:solidFill>
                <a:latin typeface="Times New Roman" panose="02020603050405020304" pitchFamily="18" charset="0"/>
                <a:cs typeface="Times New Roman" panose="02020603050405020304" pitchFamily="18" charset="0"/>
              </a:rPr>
              <a:t>И порою ей грубят в ответ.</a:t>
            </a:r>
          </a:p>
          <a:p>
            <a:r>
              <a:rPr lang="ru-RU" dirty="0" smtClean="0">
                <a:solidFill>
                  <a:srgbClr val="002060"/>
                </a:solidFill>
                <a:latin typeface="Times New Roman" panose="02020603050405020304" pitchFamily="18" charset="0"/>
                <a:cs typeface="Times New Roman" panose="02020603050405020304" pitchFamily="18" charset="0"/>
              </a:rPr>
              <a:t>Но приходит в жизни день тот судный,</a:t>
            </a:r>
          </a:p>
          <a:p>
            <a:r>
              <a:rPr lang="ru-RU" dirty="0" smtClean="0">
                <a:solidFill>
                  <a:srgbClr val="002060"/>
                </a:solidFill>
                <a:latin typeface="Times New Roman" panose="02020603050405020304" pitchFamily="18" charset="0"/>
                <a:cs typeface="Times New Roman" panose="02020603050405020304" pitchFamily="18" charset="0"/>
              </a:rPr>
              <a:t>Когда все мы платим но счетам,</a:t>
            </a:r>
          </a:p>
          <a:p>
            <a:r>
              <a:rPr lang="ru-RU" dirty="0" smtClean="0">
                <a:solidFill>
                  <a:srgbClr val="002060"/>
                </a:solidFill>
                <a:latin typeface="Times New Roman" panose="02020603050405020304" pitchFamily="18" charset="0"/>
                <a:cs typeface="Times New Roman" panose="02020603050405020304" pitchFamily="18" charset="0"/>
              </a:rPr>
              <a:t>Понимают слишком поздно дети,</a:t>
            </a:r>
          </a:p>
          <a:p>
            <a:r>
              <a:rPr lang="ru-RU" dirty="0" smtClean="0">
                <a:solidFill>
                  <a:srgbClr val="002060"/>
                </a:solidFill>
                <a:latin typeface="Times New Roman" panose="02020603050405020304" pitchFamily="18" charset="0"/>
                <a:cs typeface="Times New Roman" panose="02020603050405020304" pitchFamily="18" charset="0"/>
              </a:rPr>
              <a:t>Что так часто обижали мам.</a:t>
            </a:r>
          </a:p>
          <a:p>
            <a:r>
              <a:rPr lang="ru-RU" dirty="0" smtClean="0">
                <a:solidFill>
                  <a:srgbClr val="002060"/>
                </a:solidFill>
                <a:latin typeface="Times New Roman" panose="02020603050405020304" pitchFamily="18" charset="0"/>
                <a:cs typeface="Times New Roman" panose="02020603050405020304" pitchFamily="18" charset="0"/>
              </a:rPr>
              <a:t>Счастлив тот, кому осталось время</a:t>
            </a:r>
          </a:p>
          <a:p>
            <a:r>
              <a:rPr lang="ru-RU" dirty="0" smtClean="0">
                <a:solidFill>
                  <a:srgbClr val="002060"/>
                </a:solidFill>
                <a:latin typeface="Times New Roman" panose="02020603050405020304" pitchFamily="18" charset="0"/>
                <a:cs typeface="Times New Roman" panose="02020603050405020304" pitchFamily="18" charset="0"/>
              </a:rPr>
              <a:t>Всё понять, как был порой не прав…</a:t>
            </a:r>
          </a:p>
          <a:p>
            <a:r>
              <a:rPr lang="ru-RU" dirty="0" smtClean="0">
                <a:solidFill>
                  <a:srgbClr val="002060"/>
                </a:solidFill>
                <a:latin typeface="Times New Roman" panose="02020603050405020304" pitchFamily="18" charset="0"/>
                <a:cs typeface="Times New Roman" panose="02020603050405020304" pitchFamily="18" charset="0"/>
              </a:rPr>
              <a:t>И упасть пред мамой на колени,</a:t>
            </a:r>
          </a:p>
          <a:p>
            <a:r>
              <a:rPr lang="ru-RU" dirty="0" smtClean="0">
                <a:solidFill>
                  <a:srgbClr val="002060"/>
                </a:solidFill>
                <a:latin typeface="Times New Roman" panose="02020603050405020304" pitchFamily="18" charset="0"/>
                <a:cs typeface="Times New Roman" panose="02020603050405020304" pitchFamily="18" charset="0"/>
              </a:rPr>
              <a:t>А она простит, его подняв.</a:t>
            </a:r>
          </a:p>
          <a:p>
            <a:r>
              <a:rPr lang="ru-RU" dirty="0" smtClean="0">
                <a:solidFill>
                  <a:srgbClr val="002060"/>
                </a:solidFill>
                <a:latin typeface="Times New Roman" panose="02020603050405020304" pitchFamily="18" charset="0"/>
                <a:cs typeface="Times New Roman" panose="02020603050405020304" pitchFamily="18" charset="0"/>
              </a:rPr>
              <a:t>Мать прижмёт к своей груди так нежно,</a:t>
            </a:r>
          </a:p>
          <a:p>
            <a:r>
              <a:rPr lang="ru-RU" dirty="0" smtClean="0">
                <a:solidFill>
                  <a:srgbClr val="002060"/>
                </a:solidFill>
                <a:latin typeface="Times New Roman" panose="02020603050405020304" pitchFamily="18" charset="0"/>
                <a:cs typeface="Times New Roman" panose="02020603050405020304" pitchFamily="18" charset="0"/>
              </a:rPr>
              <a:t>И теплом окутает своим.</a:t>
            </a:r>
          </a:p>
          <a:p>
            <a:r>
              <a:rPr lang="ru-RU" dirty="0" smtClean="0">
                <a:solidFill>
                  <a:srgbClr val="002060"/>
                </a:solidFill>
                <a:latin typeface="Times New Roman" panose="02020603050405020304" pitchFamily="18" charset="0"/>
                <a:cs typeface="Times New Roman" panose="02020603050405020304" pitchFamily="18" charset="0"/>
              </a:rPr>
              <a:t>Иногда просить прощенья поздно…</a:t>
            </a:r>
          </a:p>
          <a:p>
            <a:r>
              <a:rPr lang="ru-RU" dirty="0" smtClean="0">
                <a:solidFill>
                  <a:srgbClr val="002060"/>
                </a:solidFill>
                <a:latin typeface="Times New Roman" panose="02020603050405020304" pitchFamily="18" charset="0"/>
                <a:cs typeface="Times New Roman" panose="02020603050405020304" pitchFamily="18" charset="0"/>
              </a:rPr>
              <a:t>Обращайтесь с просьбами к живым! </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751041"/>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0377" y="1731111"/>
            <a:ext cx="6096000" cy="4801314"/>
          </a:xfrm>
          <a:prstGeom prst="rect">
            <a:avLst/>
          </a:prstGeom>
        </p:spPr>
        <p:txBody>
          <a:bodyPr>
            <a:spAutoFit/>
          </a:bodyPr>
          <a:lstStyle/>
          <a:p>
            <a:pPr algn="just"/>
            <a:r>
              <a:rPr lang="ru-RU" dirty="0">
                <a:solidFill>
                  <a:srgbClr val="002060"/>
                </a:solidFill>
                <a:latin typeface="Times New Roman" panose="02020603050405020304" pitchFamily="18" charset="0"/>
                <a:cs typeface="Times New Roman" panose="02020603050405020304" pitchFamily="18" charset="0"/>
              </a:rPr>
              <a:t>Николай Владимирович </a:t>
            </a:r>
            <a:r>
              <a:rPr lang="ru-RU" dirty="0" err="1">
                <a:solidFill>
                  <a:srgbClr val="002060"/>
                </a:solidFill>
                <a:latin typeface="Times New Roman" panose="02020603050405020304" pitchFamily="18" charset="0"/>
                <a:cs typeface="Times New Roman" panose="02020603050405020304" pitchFamily="18" charset="0"/>
              </a:rPr>
              <a:t>Колычев</a:t>
            </a:r>
            <a:r>
              <a:rPr lang="ru-RU" dirty="0">
                <a:solidFill>
                  <a:srgbClr val="002060"/>
                </a:solidFill>
                <a:latin typeface="Times New Roman" panose="02020603050405020304" pitchFamily="18" charset="0"/>
                <a:cs typeface="Times New Roman" panose="02020603050405020304" pitchFamily="18" charset="0"/>
              </a:rPr>
              <a:t> родился в 1959 году в городе </a:t>
            </a:r>
            <a:r>
              <a:rPr lang="ru-RU" dirty="0" smtClean="0">
                <a:solidFill>
                  <a:srgbClr val="002060"/>
                </a:solidFill>
                <a:latin typeface="Times New Roman" panose="02020603050405020304" pitchFamily="18" charset="0"/>
                <a:cs typeface="Times New Roman" panose="02020603050405020304" pitchFamily="18" charset="0"/>
              </a:rPr>
              <a:t>Мурманске.</a:t>
            </a:r>
          </a:p>
          <a:p>
            <a:pPr algn="just"/>
            <a:r>
              <a:rPr lang="ru-RU" dirty="0">
                <a:solidFill>
                  <a:srgbClr val="002060"/>
                </a:solidFill>
                <a:latin typeface="Times New Roman" panose="02020603050405020304" pitchFamily="18" charset="0"/>
                <a:cs typeface="Times New Roman" panose="02020603050405020304" pitchFamily="18" charset="0"/>
              </a:rPr>
              <a:t>Учился в Ленинградском арктическом </a:t>
            </a:r>
            <a:r>
              <a:rPr lang="ru-RU" dirty="0" smtClean="0">
                <a:solidFill>
                  <a:srgbClr val="002060"/>
                </a:solidFill>
                <a:latin typeface="Times New Roman" panose="02020603050405020304" pitchFamily="18" charset="0"/>
                <a:cs typeface="Times New Roman" panose="02020603050405020304" pitchFamily="18" charset="0"/>
              </a:rPr>
              <a:t>училище.</a:t>
            </a:r>
          </a:p>
          <a:p>
            <a:pPr algn="just"/>
            <a:r>
              <a:rPr lang="ru-RU" dirty="0">
                <a:solidFill>
                  <a:srgbClr val="002060"/>
                </a:solidFill>
                <a:latin typeface="Times New Roman" panose="02020603050405020304" pitchFamily="18" charset="0"/>
                <a:cs typeface="Times New Roman" panose="02020603050405020304" pitchFamily="18" charset="0"/>
              </a:rPr>
              <a:t>Жил в Мурманске, Кандалакше, поселке </a:t>
            </a:r>
            <a:r>
              <a:rPr lang="ru-RU" dirty="0" err="1">
                <a:solidFill>
                  <a:srgbClr val="002060"/>
                </a:solidFill>
                <a:latin typeface="Times New Roman" panose="02020603050405020304" pitchFamily="18" charset="0"/>
                <a:cs typeface="Times New Roman" panose="02020603050405020304" pitchFamily="18" charset="0"/>
              </a:rPr>
              <a:t>Лувеньга</a:t>
            </a:r>
            <a:r>
              <a:rPr lang="ru-RU" dirty="0">
                <a:solidFill>
                  <a:srgbClr val="002060"/>
                </a:solidFill>
                <a:latin typeface="Times New Roman" panose="02020603050405020304" pitchFamily="18" charset="0"/>
                <a:cs typeface="Times New Roman" panose="02020603050405020304" pitchFamily="18" charset="0"/>
              </a:rPr>
              <a:t>, деревне </a:t>
            </a:r>
            <a:r>
              <a:rPr lang="ru-RU" dirty="0" err="1">
                <a:solidFill>
                  <a:srgbClr val="002060"/>
                </a:solidFill>
                <a:latin typeface="Times New Roman" panose="02020603050405020304" pitchFamily="18" charset="0"/>
                <a:cs typeface="Times New Roman" panose="02020603050405020304" pitchFamily="18" charset="0"/>
              </a:rPr>
              <a:t>Колвица</a:t>
            </a:r>
            <a:r>
              <a:rPr lang="ru-RU" dirty="0">
                <a:solidFill>
                  <a:srgbClr val="002060"/>
                </a:solidFill>
                <a:latin typeface="Times New Roman" panose="02020603050405020304" pitchFamily="18" charset="0"/>
                <a:cs typeface="Times New Roman" panose="02020603050405020304" pitchFamily="18" charset="0"/>
              </a:rPr>
              <a:t> Мурманской области, учился фермерскому делу в </a:t>
            </a:r>
            <a:r>
              <a:rPr lang="ru-RU" dirty="0" smtClean="0">
                <a:solidFill>
                  <a:srgbClr val="002060"/>
                </a:solidFill>
                <a:latin typeface="Times New Roman" panose="02020603050405020304" pitchFamily="18" charset="0"/>
                <a:cs typeface="Times New Roman" panose="02020603050405020304" pitchFamily="18" charset="0"/>
              </a:rPr>
              <a:t>Норвегии. </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Работал шофером, кладовщиком-раздатчиком, руководителем художественной самодеятельности, слесарем, фермером (1989—1998), журналистом, </a:t>
            </a:r>
            <a:r>
              <a:rPr lang="ru-RU" dirty="0" smtClean="0">
                <a:solidFill>
                  <a:srgbClr val="002060"/>
                </a:solidFill>
                <a:latin typeface="Times New Roman" panose="02020603050405020304" pitchFamily="18" charset="0"/>
                <a:cs typeface="Times New Roman" panose="02020603050405020304" pitchFamily="18" charset="0"/>
              </a:rPr>
              <a:t>кочегаром. </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Член Союза писателей СССР (1990), член Союза писателей России (1991</a:t>
            </a:r>
            <a:r>
              <a:rPr lang="ru-RU" dirty="0" smtClean="0">
                <a:solidFill>
                  <a:srgbClr val="002060"/>
                </a:solidFill>
                <a:latin typeface="Times New Roman" panose="02020603050405020304" pitchFamily="18" charset="0"/>
                <a:cs typeface="Times New Roman" panose="02020603050405020304" pitchFamily="18" charset="0"/>
              </a:rPr>
              <a:t>) </a:t>
            </a:r>
          </a:p>
          <a:p>
            <a:pPr algn="just"/>
            <a:r>
              <a:rPr lang="ru-RU" dirty="0">
                <a:solidFill>
                  <a:srgbClr val="002060"/>
                </a:solidFill>
                <a:latin typeface="Times New Roman" panose="02020603050405020304" pitchFamily="18" charset="0"/>
                <a:cs typeface="Times New Roman" panose="02020603050405020304" pitchFamily="18" charset="0"/>
              </a:rPr>
              <a:t>Принимал участие в возрождении Дня славянской письменности и культуры в </a:t>
            </a:r>
            <a:r>
              <a:rPr lang="ru-RU" dirty="0" smtClean="0">
                <a:solidFill>
                  <a:srgbClr val="002060"/>
                </a:solidFill>
                <a:latin typeface="Times New Roman" panose="02020603050405020304" pitchFamily="18" charset="0"/>
                <a:cs typeface="Times New Roman" panose="02020603050405020304" pitchFamily="18" charset="0"/>
              </a:rPr>
              <a:t>СССР. </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Сочинял и исполнял песни на свои стихи. </a:t>
            </a:r>
          </a:p>
          <a:p>
            <a:pPr algn="just"/>
            <a:r>
              <a:rPr lang="ru-RU" dirty="0">
                <a:solidFill>
                  <a:srgbClr val="002060"/>
                </a:solidFill>
                <a:latin typeface="Times New Roman" panose="02020603050405020304" pitchFamily="18" charset="0"/>
                <a:cs typeface="Times New Roman" panose="02020603050405020304" pitchFamily="18" charset="0"/>
              </a:rPr>
              <a:t>6 июня 2017 </a:t>
            </a:r>
            <a:r>
              <a:rPr lang="ru-RU" dirty="0" smtClean="0">
                <a:solidFill>
                  <a:srgbClr val="002060"/>
                </a:solidFill>
                <a:latin typeface="Times New Roman" panose="02020603050405020304" pitchFamily="18" charset="0"/>
                <a:cs typeface="Times New Roman" panose="02020603050405020304" pitchFamily="18" charset="0"/>
              </a:rPr>
              <a:t>года Николая </a:t>
            </a:r>
            <a:r>
              <a:rPr lang="ru-RU" dirty="0" err="1" smtClean="0">
                <a:solidFill>
                  <a:srgbClr val="002060"/>
                </a:solidFill>
                <a:latin typeface="Times New Roman" panose="02020603050405020304" pitchFamily="18" charset="0"/>
                <a:cs typeface="Times New Roman" panose="02020603050405020304" pitchFamily="18" charset="0"/>
              </a:rPr>
              <a:t>Колычева</a:t>
            </a:r>
            <a:r>
              <a:rPr lang="ru-RU" dirty="0" smtClean="0">
                <a:solidFill>
                  <a:srgbClr val="002060"/>
                </a:solidFill>
                <a:latin typeface="Times New Roman" panose="02020603050405020304" pitchFamily="18" charset="0"/>
                <a:cs typeface="Times New Roman" panose="02020603050405020304" pitchFamily="18" charset="0"/>
              </a:rPr>
              <a:t> не стало.</a:t>
            </a:r>
          </a:p>
          <a:p>
            <a:pPr algn="just"/>
            <a:r>
              <a:rPr lang="ru-RU" dirty="0">
                <a:solidFill>
                  <a:srgbClr val="002060"/>
                </a:solidFill>
                <a:latin typeface="Times New Roman" panose="02020603050405020304" pitchFamily="18" charset="0"/>
                <a:cs typeface="Times New Roman" panose="02020603050405020304" pitchFamily="18" charset="0"/>
              </a:rPr>
              <a:t>Похоронен Николай </a:t>
            </a:r>
            <a:r>
              <a:rPr lang="ru-RU" dirty="0" err="1">
                <a:solidFill>
                  <a:srgbClr val="002060"/>
                </a:solidFill>
                <a:latin typeface="Times New Roman" panose="02020603050405020304" pitchFamily="18" charset="0"/>
                <a:cs typeface="Times New Roman" panose="02020603050405020304" pitchFamily="18" charset="0"/>
              </a:rPr>
              <a:t>Колычев</a:t>
            </a:r>
            <a:r>
              <a:rPr lang="ru-RU" dirty="0">
                <a:solidFill>
                  <a:srgbClr val="002060"/>
                </a:solidFill>
                <a:latin typeface="Times New Roman" panose="02020603050405020304" pitchFamily="18" charset="0"/>
                <a:cs typeface="Times New Roman" panose="02020603050405020304" pitchFamily="18" charset="0"/>
              </a:rPr>
              <a:t> на Городском кладбище Мурманска</a:t>
            </a:r>
          </a:p>
        </p:txBody>
      </p:sp>
      <p:sp>
        <p:nvSpPr>
          <p:cNvPr id="4" name="Прямоугольник 3"/>
          <p:cNvSpPr/>
          <p:nvPr/>
        </p:nvSpPr>
        <p:spPr>
          <a:xfrm>
            <a:off x="1395288" y="298206"/>
            <a:ext cx="4986178" cy="1305401"/>
          </a:xfrm>
          <a:prstGeom prst="rect">
            <a:avLst/>
          </a:prstGeom>
          <a:noFill/>
        </p:spPr>
        <p:txBody>
          <a:bodyPr wrap="none" lIns="91440" tIns="45720" rIns="91440" bIns="45720">
            <a:prstTxWarp prst="textChevron">
              <a:avLst/>
            </a:prstTxWarp>
            <a:spAutoFit/>
          </a:bodyPr>
          <a:lstStyle/>
          <a:p>
            <a:pPr algn="ctr"/>
            <a:r>
              <a:rPr lang="ru-RU" sz="5400" dirty="0" smtClean="0">
                <a:ln w="0"/>
                <a:solidFill>
                  <a:schemeClr val="accent1"/>
                </a:solidFill>
                <a:effectLst>
                  <a:outerShdw blurRad="38100" dist="25400" dir="5400000" algn="ctr" rotWithShape="0">
                    <a:srgbClr val="6E747A">
                      <a:alpha val="43000"/>
                    </a:srgbClr>
                  </a:outerShdw>
                </a:effectLst>
              </a:rPr>
              <a:t>Николай </a:t>
            </a:r>
            <a:r>
              <a:rPr lang="ru-RU" sz="5400" dirty="0" err="1" smtClean="0">
                <a:ln w="0"/>
                <a:solidFill>
                  <a:schemeClr val="accent1"/>
                </a:solidFill>
                <a:effectLst>
                  <a:outerShdw blurRad="38100" dist="25400" dir="5400000" algn="ctr" rotWithShape="0">
                    <a:srgbClr val="6E747A">
                      <a:alpha val="43000"/>
                    </a:srgbClr>
                  </a:outerShdw>
                </a:effectLst>
              </a:rPr>
              <a:t>К</a:t>
            </a:r>
            <a:r>
              <a:rPr lang="ru-RU" sz="5400" b="0" cap="none" spc="0" dirty="0" err="1" smtClean="0">
                <a:ln w="0"/>
                <a:solidFill>
                  <a:schemeClr val="accent1"/>
                </a:solidFill>
                <a:effectLst>
                  <a:outerShdw blurRad="38100" dist="25400" dir="5400000" algn="ctr" rotWithShape="0">
                    <a:srgbClr val="6E747A">
                      <a:alpha val="43000"/>
                    </a:srgbClr>
                  </a:outerShdw>
                </a:effectLst>
              </a:rPr>
              <a:t>олычев</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Прямоугольник 4"/>
          <p:cNvSpPr/>
          <p:nvPr/>
        </p:nvSpPr>
        <p:spPr>
          <a:xfrm>
            <a:off x="7863840" y="751344"/>
            <a:ext cx="3709852" cy="5355312"/>
          </a:xfrm>
          <a:prstGeom prst="rect">
            <a:avLst/>
          </a:prstGeom>
          <a:ln w="76200">
            <a:solidFill>
              <a:schemeClr val="accent1">
                <a:lumMod val="75000"/>
              </a:schemeClr>
            </a:solidFill>
          </a:ln>
        </p:spPr>
        <p:txBody>
          <a:bodyPr wrap="square">
            <a:spAutoFit/>
          </a:bodyPr>
          <a:lstStyle/>
          <a:p>
            <a:r>
              <a:rPr lang="ru-RU" dirty="0">
                <a:solidFill>
                  <a:srgbClr val="002060"/>
                </a:solidFill>
                <a:latin typeface="Times New Roman" panose="02020603050405020304" pitchFamily="18" charset="0"/>
                <a:cs typeface="Times New Roman" panose="02020603050405020304" pitchFamily="18" charset="0"/>
              </a:rPr>
              <a:t>Прощай, листва. Прощайте, птицы.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Оплакан скорбный ваш отлет.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Душа к высокому стремится,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Туда, откуда снег идет.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Я слышу неземное пенье.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Туда, туда мой путь лежит.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Земля – снегов успокоенье,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А небеса – земля души.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Не проклиная мир нелепый,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Увязший в безнадежной мгле,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Поэты выпадают в небо,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Когда им тяжко на земле.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вечный сон гнетет ресницы,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И вечный хор поет: " Прощай..."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Душа к высокому стремится, </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Куда-то выше, чем печаль.</a:t>
            </a:r>
          </a:p>
        </p:txBody>
      </p:sp>
    </p:spTree>
    <p:extLst>
      <p:ext uri="{BB962C8B-B14F-4D97-AF65-F5344CB8AC3E}">
        <p14:creationId xmlns:p14="http://schemas.microsoft.com/office/powerpoint/2010/main" val="2851770959"/>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20032"/>
          <a:stretch/>
        </p:blipFill>
        <p:spPr>
          <a:xfrm>
            <a:off x="287383" y="192040"/>
            <a:ext cx="11639006" cy="5141458"/>
          </a:xfrm>
          <a:prstGeom prst="rect">
            <a:avLst/>
          </a:prstGeom>
        </p:spPr>
      </p:pic>
      <p:sp>
        <p:nvSpPr>
          <p:cNvPr id="2" name="Прямоугольник 1"/>
          <p:cNvSpPr/>
          <p:nvPr/>
        </p:nvSpPr>
        <p:spPr>
          <a:xfrm>
            <a:off x="287383" y="3468886"/>
            <a:ext cx="3670663" cy="3293209"/>
          </a:xfrm>
          <a:prstGeom prst="rect">
            <a:avLst/>
          </a:prstGeom>
        </p:spPr>
        <p:txBody>
          <a:bodyPr wrap="square">
            <a:spAutoFit/>
          </a:bodyPr>
          <a:lstStyle/>
          <a:p>
            <a:r>
              <a:rPr lang="ru-RU" sz="1600" dirty="0" smtClean="0">
                <a:solidFill>
                  <a:srgbClr val="002060"/>
                </a:solidFill>
                <a:latin typeface="Times New Roman" panose="02020603050405020304" pitchFamily="18" charset="0"/>
                <a:cs typeface="Times New Roman" panose="02020603050405020304" pitchFamily="18" charset="0"/>
              </a:rPr>
              <a:t>Словно </a:t>
            </a:r>
            <a:r>
              <a:rPr lang="ru-RU" sz="1600" dirty="0">
                <a:solidFill>
                  <a:srgbClr val="002060"/>
                </a:solidFill>
                <a:latin typeface="Times New Roman" panose="02020603050405020304" pitchFamily="18" charset="0"/>
                <a:cs typeface="Times New Roman" panose="02020603050405020304" pitchFamily="18" charset="0"/>
              </a:rPr>
              <a:t>ветер в дремучей душе лесной,</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Словно лёгкой волны </a:t>
            </a:r>
            <a:r>
              <a:rPr lang="ru-RU" sz="1600" dirty="0" err="1">
                <a:solidFill>
                  <a:srgbClr val="002060"/>
                </a:solidFill>
                <a:latin typeface="Times New Roman" panose="02020603050405020304" pitchFamily="18" charset="0"/>
                <a:cs typeface="Times New Roman" panose="02020603050405020304" pitchFamily="18" charset="0"/>
              </a:rPr>
              <a:t>поглаживанье</a:t>
            </a:r>
            <a:r>
              <a:rPr lang="ru-RU" sz="1600" dirty="0">
                <a:solidFill>
                  <a:srgbClr val="002060"/>
                </a:solidFill>
                <a:latin typeface="Times New Roman" panose="02020603050405020304" pitchFamily="18" charset="0"/>
                <a:cs typeface="Times New Roman" panose="02020603050405020304" pitchFamily="18" charset="0"/>
              </a:rPr>
              <a:t>... </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Ах, как нежно звучит, как </a:t>
            </a:r>
            <a:r>
              <a:rPr lang="ru-RU" sz="1600" dirty="0" err="1">
                <a:solidFill>
                  <a:srgbClr val="002060"/>
                </a:solidFill>
                <a:latin typeface="Times New Roman" panose="02020603050405020304" pitchFamily="18" charset="0"/>
                <a:cs typeface="Times New Roman" panose="02020603050405020304" pitchFamily="18" charset="0"/>
              </a:rPr>
              <a:t>шелестно</a:t>
            </a:r>
            <a:r>
              <a:rPr lang="ru-RU" sz="1600" dirty="0">
                <a:solidFill>
                  <a:srgbClr val="002060"/>
                </a:solidFill>
                <a:latin typeface="Times New Roman" panose="02020603050405020304" pitchFamily="18" charset="0"/>
                <a:cs typeface="Times New Roman" panose="02020603050405020304" pitchFamily="18" charset="0"/>
              </a:rPr>
              <a:t>:</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Сердцу грезится, сердцу помнится </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Когда — грустное, когда — ласковое...</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Море осенью дышит с </a:t>
            </a:r>
            <a:r>
              <a:rPr lang="ru-RU" sz="1600" dirty="0" err="1">
                <a:solidFill>
                  <a:srgbClr val="002060"/>
                </a:solidFill>
                <a:latin typeface="Times New Roman" panose="02020603050405020304" pitchFamily="18" charset="0"/>
                <a:cs typeface="Times New Roman" panose="02020603050405020304" pitchFamily="18" charset="0"/>
              </a:rPr>
              <a:t>Колвицы</a:t>
            </a:r>
            <a:r>
              <a:rPr lang="ru-RU" sz="1600" dirty="0">
                <a:solidFill>
                  <a:srgbClr val="002060"/>
                </a:solidFill>
                <a:latin typeface="Times New Roman" panose="02020603050405020304" pitchFamily="18" charset="0"/>
                <a:cs typeface="Times New Roman" panose="02020603050405020304" pitchFamily="18" charset="0"/>
              </a:rPr>
              <a:t>:</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А зимою метель — как бабка мне </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Шепчет древнюю сказку страшную.</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Снег бросает в окно — охапками:</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sz="1600" dirty="0">
                <a:solidFill>
                  <a:srgbClr val="002060"/>
                </a:solidFill>
                <a:latin typeface="Times New Roman" panose="02020603050405020304" pitchFamily="18" charset="0"/>
                <a:cs typeface="Times New Roman" panose="02020603050405020304" pitchFamily="18" charset="0"/>
              </a:rPr>
            </a:b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781109" y="4084440"/>
            <a:ext cx="3914503" cy="2062103"/>
          </a:xfrm>
          <a:prstGeom prst="rect">
            <a:avLst/>
          </a:prstGeom>
        </p:spPr>
        <p:txBody>
          <a:bodyPr wrap="square">
            <a:spAutoFit/>
          </a:bodyPr>
          <a:lstStyle/>
          <a:p>
            <a:r>
              <a:rPr lang="ru-RU" sz="1600" dirty="0" smtClean="0">
                <a:solidFill>
                  <a:srgbClr val="002060"/>
                </a:solidFill>
                <a:latin typeface="Times New Roman" panose="02020603050405020304" pitchFamily="18" charset="0"/>
                <a:cs typeface="Times New Roman" panose="02020603050405020304" pitchFamily="18" charset="0"/>
              </a:rPr>
              <a:t>Время</a:t>
            </a:r>
            <a:r>
              <a:rPr lang="ru-RU" sz="1600" dirty="0">
                <a:solidFill>
                  <a:srgbClr val="002060"/>
                </a:solidFill>
                <a:latin typeface="Times New Roman" panose="02020603050405020304" pitchFamily="18" charset="0"/>
                <a:cs typeface="Times New Roman" panose="02020603050405020304" pitchFamily="18" charset="0"/>
              </a:rPr>
              <a:t>, в завтра врастая, тянется,</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Память держится за вчерашнее.</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Я умру, а она — останется! </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Слёзно верую в счастье дальнее,</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Кровно дорого всё, что пройдено...</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Есть у каждого Русь изначальная.</a:t>
            </a:r>
            <a:br>
              <a:rPr lang="ru-RU" sz="1600" dirty="0">
                <a:solidFill>
                  <a:srgbClr val="002060"/>
                </a:solidFill>
                <a:latin typeface="Times New Roman" panose="02020603050405020304" pitchFamily="18" charset="0"/>
                <a:cs typeface="Times New Roman" panose="02020603050405020304" pitchFamily="18" charset="0"/>
              </a:rPr>
            </a:br>
            <a:r>
              <a:rPr lang="ru-RU" sz="1600" dirty="0">
                <a:solidFill>
                  <a:srgbClr val="002060"/>
                </a:solidFill>
                <a:latin typeface="Times New Roman" panose="02020603050405020304" pitchFamily="18" charset="0"/>
                <a:cs typeface="Times New Roman" panose="02020603050405020304" pitchFamily="18" charset="0"/>
              </a:rPr>
              <a:t>Много разных имен носит Родина. </a:t>
            </a:r>
          </a:p>
        </p:txBody>
      </p:sp>
      <p:sp>
        <p:nvSpPr>
          <p:cNvPr id="5" name="Прямоугольник 4"/>
          <p:cNvSpPr/>
          <p:nvPr/>
        </p:nvSpPr>
        <p:spPr>
          <a:xfrm>
            <a:off x="3805646" y="4040837"/>
            <a:ext cx="3744686" cy="2585323"/>
          </a:xfrm>
          <a:prstGeom prst="rect">
            <a:avLst/>
          </a:prstGeom>
        </p:spPr>
        <p:txBody>
          <a:bodyPr wrap="square">
            <a:spAutoFit/>
          </a:bodyPr>
          <a:lstStyle/>
          <a:p>
            <a:r>
              <a:rPr lang="ru-RU" dirty="0">
                <a:solidFill>
                  <a:srgbClr val="002060"/>
                </a:solidFill>
                <a:latin typeface="Times New Roman" panose="02020603050405020304" pitchFamily="18" charset="0"/>
                <a:cs typeface="Times New Roman" panose="02020603050405020304" pitchFamily="18" charset="0"/>
              </a:rPr>
              <a:t>Море белое, солнце зрелое,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Сопки, ягодами украшенные...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Мы с тобою навек — одно целое,</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Сколько раз ты, земля холмистая,</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Содрогалась под силой вражьею,</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Но смогла устоять и выстоять,</a:t>
            </a:r>
            <a:br>
              <a:rPr lang="ru-RU" dirty="0">
                <a:solidFill>
                  <a:srgbClr val="002060"/>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Кандалакша моя, Кандалакша моя.</a:t>
            </a:r>
            <a:br>
              <a:rPr lang="ru-RU" dirty="0">
                <a:solidFill>
                  <a:srgbClr val="002060"/>
                </a:solidFill>
                <a:latin typeface="Times New Roman" panose="02020603050405020304" pitchFamily="18" charset="0"/>
                <a:cs typeface="Times New Roman" panose="02020603050405020304" pitchFamily="18" charset="0"/>
              </a:rPr>
            </a:br>
            <a:endParaRPr lang="ru-RU"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048795" y="623893"/>
            <a:ext cx="6096000" cy="1200329"/>
          </a:xfrm>
          <a:prstGeom prst="rect">
            <a:avLst/>
          </a:prstGeom>
        </p:spPr>
        <p:txBody>
          <a:bodyPr>
            <a:spAutoFit/>
          </a:bodyPr>
          <a:lstStyle/>
          <a:p>
            <a:r>
              <a:rPr lang="ru-RU" sz="3600" b="1" dirty="0">
                <a:solidFill>
                  <a:srgbClr val="002060"/>
                </a:solidFill>
                <a:latin typeface="Times New Roman" panose="02020603050405020304" pitchFamily="18" charset="0"/>
                <a:cs typeface="Times New Roman" panose="02020603050405020304" pitchFamily="18" charset="0"/>
              </a:rPr>
              <a:t>Песня о Кандалакше</a:t>
            </a:r>
            <a:r>
              <a:rPr lang="ru-RU" sz="3600" dirty="0">
                <a:solidFill>
                  <a:srgbClr val="002060"/>
                </a:solidFill>
                <a:latin typeface="Times New Roman" panose="02020603050405020304" pitchFamily="18" charset="0"/>
                <a:cs typeface="Times New Roman" panose="02020603050405020304" pitchFamily="18" charset="0"/>
              </a:rPr>
              <a:t/>
            </a:r>
            <a:br>
              <a:rPr lang="ru-RU" sz="3600" dirty="0">
                <a:solidFill>
                  <a:srgbClr val="002060"/>
                </a:solidFill>
                <a:latin typeface="Times New Roman" panose="02020603050405020304" pitchFamily="18" charset="0"/>
                <a:cs typeface="Times New Roman" panose="02020603050405020304" pitchFamily="18" charset="0"/>
              </a:rPr>
            </a:br>
            <a:endParaRPr lang="ru-RU" sz="3600" dirty="0"/>
          </a:p>
        </p:txBody>
      </p:sp>
    </p:spTree>
    <p:extLst>
      <p:ext uri="{BB962C8B-B14F-4D97-AF65-F5344CB8AC3E}">
        <p14:creationId xmlns:p14="http://schemas.microsoft.com/office/powerpoint/2010/main" val="1585429545"/>
      </p:ext>
    </p:extLst>
  </p:cSld>
  <p:clrMapOvr>
    <a:masterClrMapping/>
  </p:clrMapOvr>
  <mc:AlternateContent xmlns:mc="http://schemas.openxmlformats.org/markup-compatibility/2006">
    <mc:Choice xmlns:p14="http://schemas.microsoft.com/office/powerpoint/2010/main" Requires="p14">
      <p:transition spd="slow" p14:dur="2000" advTm="8544">
        <p:wipe/>
      </p:transition>
    </mc:Choice>
    <mc:Fallback>
      <p:transition spd="slow" advTm="8544">
        <p:wipe/>
      </p:transition>
    </mc:Fallback>
  </mc:AlternateContent>
  <p:timing>
    <p:tnLst>
      <p:par>
        <p:cTn id="1" dur="indefinite" restart="never" nodeType="tmRoot"/>
      </p:par>
    </p:tnLst>
  </p:timing>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TM03457444[[fn=Основа]]</Template>
  <TotalTime>305</TotalTime>
  <Words>696</Words>
  <Application>Microsoft Office PowerPoint</Application>
  <PresentationFormat>Широкоэкранный</PresentationFormat>
  <Paragraphs>102</Paragraphs>
  <Slides>10</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Comic Sans MS</vt:lpstr>
      <vt:lpstr>Corbel</vt:lpstr>
      <vt:lpstr>Times New Roman</vt: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dc:creator>
  <cp:lastModifiedBy>adm</cp:lastModifiedBy>
  <cp:revision>26</cp:revision>
  <dcterms:created xsi:type="dcterms:W3CDTF">2018-06-18T13:58:55Z</dcterms:created>
  <dcterms:modified xsi:type="dcterms:W3CDTF">2018-06-25T11:11:59Z</dcterms:modified>
</cp:coreProperties>
</file>